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28"/>
  </p:notesMasterIdLst>
  <p:handoutMasterIdLst>
    <p:handoutMasterId r:id="rId29"/>
  </p:handoutMasterIdLst>
  <p:sldIdLst>
    <p:sldId id="256" r:id="rId3"/>
    <p:sldId id="278" r:id="rId4"/>
    <p:sldId id="279" r:id="rId5"/>
    <p:sldId id="282" r:id="rId6"/>
    <p:sldId id="281" r:id="rId7"/>
    <p:sldId id="280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89" r:id="rId26"/>
    <p:sldId id="276" r:id="rId27"/>
  </p:sldIdLst>
  <p:sldSz cx="9144000" cy="6858000" type="screen4x3"/>
  <p:notesSz cx="7102475" cy="102346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E44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331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155C6D-2764-4C90-B42C-30B8705BF692}" type="datetimeFigureOut">
              <a:rPr lang="de-DE" smtClean="0"/>
              <a:t>12.10.2023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2725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446AAC-0EB2-4BD5-B45B-E18587A703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5457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102475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7102475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063875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80" tIns="47160" rIns="94680" bIns="47160" numCol="1" anchor="t" anchorCtr="0" compatLnSpc="1">
            <a:prstTxWarp prst="textNoShape">
              <a:avLst/>
            </a:prstTxWarp>
          </a:bodyPr>
          <a:lstStyle>
            <a:lvl1pPr eaLnBrk="1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Sparkasse Rg" pitchFamily="32" charset="0"/>
                <a:cs typeface="Arial Unicode MS" charset="0"/>
              </a:defRPr>
            </a:lvl1pPr>
          </a:lstStyle>
          <a:p>
            <a:endParaRPr lang="de-DE" altLang="de-DE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035425" y="0"/>
            <a:ext cx="3063875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80" tIns="47160" rIns="94680" bIns="47160" numCol="1" anchor="t" anchorCtr="0" compatLnSpc="1">
            <a:prstTxWarp prst="textNoShape">
              <a:avLst/>
            </a:prstTxWarp>
          </a:bodyPr>
          <a:lstStyle>
            <a:lvl1pPr algn="r" eaLnBrk="1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Sparkasse Rg" pitchFamily="32" charset="0"/>
                <a:cs typeface="Arial Unicode MS" charset="0"/>
              </a:defRPr>
            </a:lvl1pPr>
          </a:lstStyle>
          <a:p>
            <a:endParaRPr lang="de-DE" altLang="de-DE"/>
          </a:p>
        </p:txBody>
      </p:sp>
      <p:sp>
        <p:nvSpPr>
          <p:cNvPr id="3077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9175" y="774700"/>
            <a:ext cx="5062538" cy="379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8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969963" y="4884738"/>
            <a:ext cx="5159375" cy="457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0" y="9690100"/>
            <a:ext cx="3063875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80" tIns="47160" rIns="94680" bIns="47160" numCol="1" anchor="b" anchorCtr="0" compatLnSpc="1">
            <a:prstTxWarp prst="textNoShape">
              <a:avLst/>
            </a:prstTxWarp>
          </a:bodyPr>
          <a:lstStyle>
            <a:lvl1pPr eaLnBrk="1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Sparkasse Rg" pitchFamily="32" charset="0"/>
                <a:cs typeface="Arial Unicode MS" charset="0"/>
              </a:defRPr>
            </a:lvl1pPr>
          </a:lstStyle>
          <a:p>
            <a:endParaRPr lang="de-DE" altLang="de-DE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4035425" y="9690100"/>
            <a:ext cx="3063875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80" tIns="47160" rIns="94680" bIns="47160" numCol="1" anchor="b" anchorCtr="0" compatLnSpc="1">
            <a:prstTxWarp prst="textNoShape">
              <a:avLst/>
            </a:prstTxWarp>
          </a:bodyPr>
          <a:lstStyle>
            <a:lvl1pPr algn="r" eaLnBrk="1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Sparkasse Rg" pitchFamily="32" charset="0"/>
                <a:cs typeface="Arial Unicode MS" charset="0"/>
              </a:defRPr>
            </a:lvl1pPr>
          </a:lstStyle>
          <a:p>
            <a:fld id="{F431E229-9FD2-41CE-9E22-29559BD20841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243952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D747036-677C-4347-A1B6-7D1B58B8B979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266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9175" y="774700"/>
            <a:ext cx="5065713" cy="37988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69963" y="4884738"/>
            <a:ext cx="5160962" cy="4572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E34E42F-25B8-4A8F-80A7-D5DCDC520DFB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7588" y="774700"/>
            <a:ext cx="5068887" cy="380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69963" y="4884738"/>
            <a:ext cx="5160962" cy="4572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9A776C9-63A4-4D92-925D-CDC5BAEE3A8E}" type="slidenum">
              <a:rPr lang="de-DE" altLang="de-DE"/>
              <a:pPr/>
              <a:t>11</a:t>
            </a:fld>
            <a:endParaRPr lang="de-DE" altLang="de-DE"/>
          </a:p>
        </p:txBody>
      </p:sp>
      <p:sp>
        <p:nvSpPr>
          <p:cNvPr id="317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7588" y="774700"/>
            <a:ext cx="5068887" cy="380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69963" y="4884738"/>
            <a:ext cx="5160962" cy="4572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DA28E96-FB5B-425A-8085-BE584D89674F}" type="slidenum">
              <a:rPr lang="de-DE" altLang="de-DE"/>
              <a:pPr/>
              <a:t>12</a:t>
            </a:fld>
            <a:endParaRPr lang="de-DE" altLang="de-DE"/>
          </a:p>
        </p:txBody>
      </p:sp>
      <p:sp>
        <p:nvSpPr>
          <p:cNvPr id="32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7588" y="774700"/>
            <a:ext cx="5068887" cy="380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69963" y="4884738"/>
            <a:ext cx="5160962" cy="4572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E55CC1B-1EE3-4D76-96E6-F2046AAA1A77}" type="slidenum">
              <a:rPr lang="de-DE" altLang="de-DE"/>
              <a:pPr/>
              <a:t>13</a:t>
            </a:fld>
            <a:endParaRPr lang="de-DE" altLang="de-DE"/>
          </a:p>
        </p:txBody>
      </p:sp>
      <p:sp>
        <p:nvSpPr>
          <p:cNvPr id="337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7588" y="774700"/>
            <a:ext cx="5068887" cy="380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69963" y="4884738"/>
            <a:ext cx="5160962" cy="4572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06DDF0A-8428-4B38-9CE2-D0A1791BC608}" type="slidenum">
              <a:rPr lang="de-DE" altLang="de-DE"/>
              <a:pPr/>
              <a:t>14</a:t>
            </a:fld>
            <a:endParaRPr lang="de-DE" altLang="de-DE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7588" y="774700"/>
            <a:ext cx="5068887" cy="380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69963" y="4884738"/>
            <a:ext cx="5160962" cy="4572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4AD6921-3E6B-4D9A-A924-A24AB0F2479E}" type="slidenum">
              <a:rPr lang="de-DE" altLang="de-DE"/>
              <a:pPr/>
              <a:t>15</a:t>
            </a:fld>
            <a:endParaRPr lang="de-DE" altLang="de-DE"/>
          </a:p>
        </p:txBody>
      </p:sp>
      <p:sp>
        <p:nvSpPr>
          <p:cNvPr id="358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7588" y="774700"/>
            <a:ext cx="5068887" cy="380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69963" y="4884738"/>
            <a:ext cx="5160962" cy="4572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F8926AD-720C-4383-A596-6D4B52C26FE4}" type="slidenum">
              <a:rPr lang="de-DE" altLang="de-DE"/>
              <a:pPr/>
              <a:t>16</a:t>
            </a:fld>
            <a:endParaRPr lang="de-DE" altLang="de-DE"/>
          </a:p>
        </p:txBody>
      </p:sp>
      <p:sp>
        <p:nvSpPr>
          <p:cNvPr id="36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7588" y="774700"/>
            <a:ext cx="5068887" cy="380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69963" y="4884738"/>
            <a:ext cx="5160962" cy="4572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18B8B6B-F53E-4121-A16C-4D603FE23E6F}" type="slidenum">
              <a:rPr lang="de-DE" altLang="de-DE"/>
              <a:pPr/>
              <a:t>17</a:t>
            </a:fld>
            <a:endParaRPr lang="de-DE" altLang="de-DE"/>
          </a:p>
        </p:txBody>
      </p:sp>
      <p:sp>
        <p:nvSpPr>
          <p:cNvPr id="378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7588" y="774700"/>
            <a:ext cx="5068887" cy="380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69963" y="4884738"/>
            <a:ext cx="5160962" cy="4572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4C6D2F0-18AF-4845-A89E-A8C0AF1862A0}" type="slidenum">
              <a:rPr lang="de-DE" altLang="de-DE"/>
              <a:pPr/>
              <a:t>18</a:t>
            </a:fld>
            <a:endParaRPr lang="de-DE" altLang="de-DE"/>
          </a:p>
        </p:txBody>
      </p:sp>
      <p:sp>
        <p:nvSpPr>
          <p:cNvPr id="389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7588" y="774700"/>
            <a:ext cx="5068887" cy="380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69963" y="4884738"/>
            <a:ext cx="5160962" cy="4572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161F680-1006-41CD-A985-CE6969A07E21}" type="slidenum">
              <a:rPr lang="de-DE" altLang="de-DE"/>
              <a:pPr/>
              <a:t>19</a:t>
            </a:fld>
            <a:endParaRPr lang="de-DE" altLang="de-DE"/>
          </a:p>
        </p:txBody>
      </p:sp>
      <p:sp>
        <p:nvSpPr>
          <p:cNvPr id="399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7588" y="774700"/>
            <a:ext cx="5068887" cy="380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69963" y="4884738"/>
            <a:ext cx="5160962" cy="4572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1CF7A1E-1808-4BC1-9CFB-99CDFE1FE9CA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7588" y="774700"/>
            <a:ext cx="5068887" cy="380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69963" y="4884738"/>
            <a:ext cx="5160962" cy="4572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5331FA4-6950-4CCB-AB9C-E86DB706C390}" type="slidenum">
              <a:rPr lang="de-DE" altLang="de-DE"/>
              <a:pPr/>
              <a:t>20</a:t>
            </a:fld>
            <a:endParaRPr lang="de-DE" altLang="de-DE"/>
          </a:p>
        </p:txBody>
      </p:sp>
      <p:sp>
        <p:nvSpPr>
          <p:cNvPr id="409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7588" y="774700"/>
            <a:ext cx="5068887" cy="380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69963" y="4884738"/>
            <a:ext cx="5160962" cy="4572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B15A0A5-43D8-4F61-A06B-621F3FCF6127}" type="slidenum">
              <a:rPr lang="de-DE" altLang="de-DE"/>
              <a:pPr/>
              <a:t>21</a:t>
            </a:fld>
            <a:endParaRPr lang="de-DE" altLang="de-DE"/>
          </a:p>
        </p:txBody>
      </p:sp>
      <p:sp>
        <p:nvSpPr>
          <p:cNvPr id="419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7588" y="774700"/>
            <a:ext cx="5068887" cy="380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69963" y="4884738"/>
            <a:ext cx="5160962" cy="4572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4E2ACF0-3E47-40CC-98EB-65739D383E56}" type="slidenum">
              <a:rPr lang="de-DE" altLang="de-DE"/>
              <a:pPr/>
              <a:t>22</a:t>
            </a:fld>
            <a:endParaRPr lang="de-DE" altLang="de-DE"/>
          </a:p>
        </p:txBody>
      </p:sp>
      <p:sp>
        <p:nvSpPr>
          <p:cNvPr id="430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7588" y="774700"/>
            <a:ext cx="5068887" cy="380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69963" y="4884738"/>
            <a:ext cx="5160962" cy="4572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910F7D0-1301-4325-9217-2649FAFE7737}" type="slidenum">
              <a:rPr lang="de-DE" altLang="de-DE"/>
              <a:pPr/>
              <a:t>23</a:t>
            </a:fld>
            <a:endParaRPr lang="de-DE" altLang="de-DE"/>
          </a:p>
        </p:txBody>
      </p:sp>
      <p:sp>
        <p:nvSpPr>
          <p:cNvPr id="440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7588" y="774700"/>
            <a:ext cx="5068887" cy="380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69963" y="4884738"/>
            <a:ext cx="5160962" cy="4572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910F7D0-1301-4325-9217-2649FAFE7737}" type="slidenum">
              <a:rPr lang="de-DE" altLang="de-DE"/>
              <a:pPr/>
              <a:t>24</a:t>
            </a:fld>
            <a:endParaRPr lang="de-DE" altLang="de-DE"/>
          </a:p>
        </p:txBody>
      </p:sp>
      <p:sp>
        <p:nvSpPr>
          <p:cNvPr id="440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7588" y="774700"/>
            <a:ext cx="5068887" cy="380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69963" y="4884738"/>
            <a:ext cx="5160962" cy="4572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A2DC223-2EA3-4B5C-87D8-4BBC82F2FFC1}" type="slidenum">
              <a:rPr lang="de-DE" altLang="de-DE"/>
              <a:pPr/>
              <a:t>25</a:t>
            </a:fld>
            <a:endParaRPr lang="de-DE" altLang="de-DE"/>
          </a:p>
        </p:txBody>
      </p:sp>
      <p:sp>
        <p:nvSpPr>
          <p:cNvPr id="471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7588" y="774700"/>
            <a:ext cx="5068887" cy="380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69963" y="4884738"/>
            <a:ext cx="5160962" cy="4572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1CF7A1E-1808-4BC1-9CFB-99CDFE1FE9CA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7588" y="774700"/>
            <a:ext cx="5068887" cy="380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69963" y="4884738"/>
            <a:ext cx="5160962" cy="4572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1CF7A1E-1808-4BC1-9CFB-99CDFE1FE9CA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7588" y="774700"/>
            <a:ext cx="5068887" cy="380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69963" y="4884738"/>
            <a:ext cx="5160962" cy="4572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1CF7A1E-1808-4BC1-9CFB-99CDFE1FE9CA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7588" y="774700"/>
            <a:ext cx="5068887" cy="380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69963" y="4884738"/>
            <a:ext cx="5160962" cy="4572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1CF7A1E-1808-4BC1-9CFB-99CDFE1FE9CA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7588" y="774700"/>
            <a:ext cx="5068887" cy="380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69963" y="4884738"/>
            <a:ext cx="5160962" cy="4572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1CF7A1E-1808-4BC1-9CFB-99CDFE1FE9CA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7588" y="774700"/>
            <a:ext cx="5068887" cy="380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69963" y="4884738"/>
            <a:ext cx="5160962" cy="4572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F8A6BA7-DB6E-41CA-B8F2-7E2839B5C0A6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7588" y="774700"/>
            <a:ext cx="5068887" cy="380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69963" y="4884738"/>
            <a:ext cx="5160962" cy="4572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D8AFA26-1701-4117-81A3-9280C3A0E3A0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7588" y="774700"/>
            <a:ext cx="5068887" cy="380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69963" y="4884738"/>
            <a:ext cx="5160962" cy="4572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Seite </a:t>
            </a:r>
            <a:fld id="{9648D629-C232-4BAE-AA35-E09F06B4613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39508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Seite </a:t>
            </a:r>
            <a:fld id="{65796701-85EC-42B4-A917-BF63E6E725F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54525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75438" y="150813"/>
            <a:ext cx="2027237" cy="563721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88963" y="150813"/>
            <a:ext cx="5934075" cy="5637212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Seite </a:t>
            </a:r>
            <a:fld id="{B3CA4DA9-4557-48D8-B9A1-70AD0A821EB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36660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Seite </a:t>
            </a:r>
            <a:fld id="{105E8275-CB04-4A30-A2DA-570D9220E76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681065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Seite </a:t>
            </a:r>
            <a:fld id="{C5183C0D-9216-4C79-899B-97A95B3DF18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331640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Seite </a:t>
            </a:r>
            <a:fld id="{94B07B42-A319-4E7E-89AD-989981F8BC7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537154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2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7012" cy="4522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Seite </a:t>
            </a:r>
            <a:fld id="{3115B0A4-BDE5-4C32-8F30-E5F59F36DB9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69783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Seite </a:t>
            </a:r>
            <a:fld id="{0E15B854-AB2D-4B0C-8BF8-41DBCC783BF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064974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Seite </a:t>
            </a:r>
            <a:fld id="{E62E7F6D-8DDB-4986-B6FF-F48DD1EE198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587894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Seite </a:t>
            </a:r>
            <a:fld id="{48F1273B-6B39-4785-A35B-90B6E85B67E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465052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Seite </a:t>
            </a:r>
            <a:fld id="{A0CEE7F2-651E-42AF-B68C-C79C1C1A3BC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26189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de-DE" altLang="de-DE"/>
              <a:t>09/2018</a:t>
            </a:r>
            <a:endParaRPr lang="de-DE" alt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de-DE" altLang="de-DE" sz="1200" smtClean="0"/>
            </a:lvl1pPr>
          </a:lstStyle>
          <a:p>
            <a:pPr>
              <a:buClr>
                <a:srgbClr val="000000"/>
              </a:buClr>
              <a:buFont typeface="Times New Roman" pitchFamily="16" charset="0"/>
              <a:buNone/>
            </a:pPr>
            <a:r>
              <a:rPr lang="de-DE"/>
              <a:t>09/2018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Seite </a:t>
            </a:r>
            <a:fld id="{65EDF256-3BE8-4142-9E47-DB86D0011D0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228184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Seite </a:t>
            </a:r>
            <a:fld id="{E32A65B6-91D8-4F46-8D42-13BF19EABEB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34479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Seite </a:t>
            </a:r>
            <a:fld id="{A5EF13B8-637F-4BC4-BA73-9F280A34A3A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169006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7813" y="1420813"/>
            <a:ext cx="2055812" cy="4706937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20813"/>
            <a:ext cx="6018213" cy="4706937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Seite </a:t>
            </a:r>
            <a:fld id="{99BBBE0C-0A7E-42BF-B38A-E217FBDCAEB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776561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7850" y="1420813"/>
            <a:ext cx="8074025" cy="11557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>
          <a:xfrm>
            <a:off x="7462838" y="6400800"/>
            <a:ext cx="1520825" cy="149225"/>
          </a:xfrm>
        </p:spPr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idx="11"/>
          </p:nvPr>
        </p:nvSpPr>
        <p:spPr>
          <a:xfrm>
            <a:off x="7462838" y="6248400"/>
            <a:ext cx="1677987" cy="136525"/>
          </a:xfrm>
        </p:spPr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idx="12"/>
          </p:nvPr>
        </p:nvSpPr>
        <p:spPr>
          <a:xfrm>
            <a:off x="7462838" y="6553200"/>
            <a:ext cx="1520825" cy="149225"/>
          </a:xfrm>
        </p:spPr>
        <p:txBody>
          <a:bodyPr/>
          <a:lstStyle>
            <a:lvl1pPr>
              <a:defRPr/>
            </a:lvl1pPr>
          </a:lstStyle>
          <a:p>
            <a:r>
              <a:rPr lang="de-DE" altLang="de-DE"/>
              <a:t>Seite </a:t>
            </a:r>
            <a:fld id="{04D2C7A5-B162-4240-A477-0CDA8F31173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22213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Seite </a:t>
            </a:r>
            <a:fld id="{009BCA22-F398-4ED1-BE35-D30214ACB3A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83285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8013" y="1466850"/>
            <a:ext cx="3970337" cy="4321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30750" y="1466850"/>
            <a:ext cx="3971925" cy="4321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Seite </a:t>
            </a:r>
            <a:fld id="{35E42B6F-3D35-475C-97E0-B104C6CAA65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7790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Seite </a:t>
            </a:r>
            <a:fld id="{F2E096A9-EDBC-4A72-B8FA-7EBE1F626CD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00369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Seite </a:t>
            </a:r>
            <a:fld id="{8ED666E6-4B33-4E46-9C9D-70698414B40F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74784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Seite </a:t>
            </a:r>
            <a:fld id="{6553C8D7-AA80-46AA-86D0-404A6AA7363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38137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Seite </a:t>
            </a:r>
            <a:fld id="{FD6F4724-EEF7-44E0-BE16-1B79889CF47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71953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Seite </a:t>
            </a:r>
            <a:fld id="{BCDA9B98-71F6-4D59-AB85-26EB36A8896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42689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8013" y="1466850"/>
            <a:ext cx="8094662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Klicken Sie, um die Formate des Gliederungstextes zu bearbeiten</a:t>
            </a:r>
          </a:p>
          <a:p>
            <a:pPr lvl="1"/>
            <a:r>
              <a:rPr lang="en-GB" altLang="de-DE"/>
              <a:t>Zweite Gliederungsebene</a:t>
            </a:r>
          </a:p>
          <a:p>
            <a:pPr lvl="2"/>
            <a:r>
              <a:rPr lang="en-GB" altLang="de-DE"/>
              <a:t>Dritte Gliederungsebene</a:t>
            </a:r>
          </a:p>
          <a:p>
            <a:pPr lvl="3"/>
            <a:r>
              <a:rPr lang="en-GB" altLang="de-DE"/>
              <a:t>Vierte Gliederungsebene</a:t>
            </a:r>
          </a:p>
          <a:p>
            <a:pPr lvl="4"/>
            <a:r>
              <a:rPr lang="en-GB" altLang="de-DE"/>
              <a:t>Fünfte Gliederungsebene</a:t>
            </a:r>
          </a:p>
          <a:p>
            <a:pPr lvl="4"/>
            <a:r>
              <a:rPr lang="en-GB" altLang="de-DE"/>
              <a:t>Sechste Gliederungsebene</a:t>
            </a:r>
          </a:p>
          <a:p>
            <a:pPr lvl="4"/>
            <a:r>
              <a:rPr lang="en-GB" altLang="de-DE"/>
              <a:t>Siebente Gliederungsebene</a:t>
            </a:r>
          </a:p>
          <a:p>
            <a:pPr lvl="4"/>
            <a:r>
              <a:rPr lang="en-GB" altLang="de-DE"/>
              <a:t>Achte Gliederungsebene</a:t>
            </a:r>
          </a:p>
          <a:p>
            <a:pPr lvl="4"/>
            <a:r>
              <a:rPr lang="en-GB" altLang="de-DE"/>
              <a:t>Neunte Gliederungsebene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220788"/>
          </a:xfrm>
          <a:prstGeom prst="rect">
            <a:avLst/>
          </a:prstGeom>
          <a:solidFill>
            <a:srgbClr val="CC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88963" y="150813"/>
            <a:ext cx="7075487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Klicken Sie, um das Format des Titeltextes zu bearbeiten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7740650" y="6400800"/>
            <a:ext cx="1176338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7380288" y="5934075"/>
            <a:ext cx="1689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6119813" y="6126163"/>
            <a:ext cx="1520825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r>
              <a:rPr lang="de-DE" altLang="de-DE"/>
              <a:t>Seite </a:t>
            </a:r>
            <a:fld id="{7C77B3EB-1B90-4EE1-850E-626BD93500F7}" type="slidenum">
              <a:rPr lang="de-DE" altLang="de-DE"/>
              <a:pPr/>
              <a:t>‹Nr.›</a:t>
            </a:fld>
            <a:endParaRPr lang="de-DE" altLang="de-DE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121400"/>
            <a:ext cx="1657350" cy="73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ftr="0"/>
  <p:txStyles>
    <p:titleStyle>
      <a:lvl1pPr algn="l" defTabSz="449263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0000"/>
          </a:solidFill>
          <a:latin typeface="Sparkasse Rg" pitchFamily="32" charset="0"/>
          <a:ea typeface="SimSun" charset="0"/>
          <a:cs typeface="SimSun" charset="0"/>
        </a:defRPr>
      </a:lvl2pPr>
      <a:lvl3pPr marL="1143000" indent="-228600" algn="l" defTabSz="449263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0000"/>
          </a:solidFill>
          <a:latin typeface="Sparkasse Rg" pitchFamily="32" charset="0"/>
          <a:ea typeface="SimSun" charset="0"/>
          <a:cs typeface="SimSun" charset="0"/>
        </a:defRPr>
      </a:lvl3pPr>
      <a:lvl4pPr marL="1600200" indent="-228600" algn="l" defTabSz="449263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0000"/>
          </a:solidFill>
          <a:latin typeface="Sparkasse Rg" pitchFamily="32" charset="0"/>
          <a:ea typeface="SimSun" charset="0"/>
          <a:cs typeface="SimSun" charset="0"/>
        </a:defRPr>
      </a:lvl4pPr>
      <a:lvl5pPr marL="2057400" indent="-228600" algn="l" defTabSz="449263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0000"/>
          </a:solidFill>
          <a:latin typeface="Sparkasse Rg" pitchFamily="32" charset="0"/>
          <a:ea typeface="SimSun" charset="0"/>
          <a:cs typeface="SimSun" charset="0"/>
        </a:defRPr>
      </a:lvl5pPr>
      <a:lvl6pPr marL="2514600" indent="-228600" algn="l" defTabSz="449263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0000"/>
          </a:solidFill>
          <a:latin typeface="Sparkasse Rg" pitchFamily="32" charset="0"/>
          <a:ea typeface="SimSun" charset="0"/>
          <a:cs typeface="SimSun" charset="0"/>
        </a:defRPr>
      </a:lvl6pPr>
      <a:lvl7pPr marL="2971800" indent="-228600" algn="l" defTabSz="449263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0000"/>
          </a:solidFill>
          <a:latin typeface="Sparkasse Rg" pitchFamily="32" charset="0"/>
          <a:ea typeface="SimSun" charset="0"/>
          <a:cs typeface="SimSun" charset="0"/>
        </a:defRPr>
      </a:lvl7pPr>
      <a:lvl8pPr marL="3429000" indent="-228600" algn="l" defTabSz="449263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0000"/>
          </a:solidFill>
          <a:latin typeface="Sparkasse Rg" pitchFamily="32" charset="0"/>
          <a:ea typeface="SimSun" charset="0"/>
          <a:cs typeface="SimSun" charset="0"/>
        </a:defRPr>
      </a:lvl8pPr>
      <a:lvl9pPr marL="3886200" indent="-228600" algn="l" defTabSz="449263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0000"/>
          </a:solidFill>
          <a:latin typeface="Sparkasse Rg" pitchFamily="32" charset="0"/>
          <a:ea typeface="SimSun" charset="0"/>
          <a:cs typeface="SimSun" charset="0"/>
        </a:defRPr>
      </a:lvl9pPr>
    </p:titleStyle>
    <p:bodyStyle>
      <a:lvl1pPr marL="342900" indent="-342900" algn="l" defTabSz="449263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77850" y="1420813"/>
            <a:ext cx="8074025" cy="115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Klicken Sie, um das Format des Titeltextes zu bearbeiten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dt"/>
          </p:nvPr>
        </p:nvSpPr>
        <p:spPr bwMode="auto">
          <a:xfrm>
            <a:off x="7462838" y="6400800"/>
            <a:ext cx="1520825" cy="14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buClrTx/>
              <a:buFontTx/>
              <a:buNone/>
              <a:tabLst>
                <a:tab pos="723900" algn="l"/>
                <a:tab pos="1447800" algn="l"/>
              </a:tabLst>
              <a:defRPr sz="900">
                <a:solidFill>
                  <a:srgbClr val="FFFFFF"/>
                </a:solidFill>
                <a:latin typeface="+mn-lt"/>
                <a:cs typeface="Arial Unicode MS" charset="0"/>
              </a:defRPr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ftr"/>
          </p:nvPr>
        </p:nvSpPr>
        <p:spPr bwMode="auto">
          <a:xfrm>
            <a:off x="7462838" y="6248400"/>
            <a:ext cx="1677987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buClrTx/>
              <a:buFontTx/>
              <a:buNone/>
              <a:tabLst>
                <a:tab pos="723900" algn="l"/>
                <a:tab pos="1447800" algn="l"/>
              </a:tabLst>
              <a:defRPr sz="900">
                <a:solidFill>
                  <a:srgbClr val="FFFFFF"/>
                </a:solidFill>
                <a:latin typeface="+mn-lt"/>
                <a:cs typeface="Arial Unicode MS" charset="0"/>
              </a:defRPr>
            </a:lvl1pPr>
          </a:lstStyle>
          <a:p>
            <a:r>
              <a:rPr lang="de-DE" altLang="de-DE"/>
              <a:t>09/2018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7462838" y="6553200"/>
            <a:ext cx="1520825" cy="14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buClrTx/>
              <a:buFontTx/>
              <a:buNone/>
              <a:tabLst>
                <a:tab pos="723900" algn="l"/>
                <a:tab pos="1447800" algn="l"/>
              </a:tabLst>
              <a:defRPr sz="900">
                <a:solidFill>
                  <a:srgbClr val="FFFFFF"/>
                </a:solidFill>
                <a:latin typeface="+mn-lt"/>
                <a:cs typeface="Arial Unicode MS" charset="0"/>
              </a:defRPr>
            </a:lvl1pPr>
          </a:lstStyle>
          <a:p>
            <a:r>
              <a:rPr lang="de-DE" altLang="de-DE"/>
              <a:t>Seite </a:t>
            </a:r>
            <a:fld id="{8231B362-F775-4D22-AF9D-29789D95AB70}" type="slidenum">
              <a:rPr lang="de-DE" altLang="de-DE"/>
              <a:pPr/>
              <a:t>‹Nr.›</a:t>
            </a:fld>
            <a:endParaRPr lang="de-DE" altLang="de-DE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413" y="-2259013"/>
            <a:ext cx="2665413" cy="331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76800"/>
            <a:ext cx="9144000" cy="86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6425" cy="452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Klicken Sie, um die Formate des Gliederungstextes zu bearbeiten</a:t>
            </a:r>
          </a:p>
          <a:p>
            <a:pPr lvl="1"/>
            <a:r>
              <a:rPr lang="en-GB" altLang="de-DE"/>
              <a:t>Zweite Gliederungsebene</a:t>
            </a:r>
          </a:p>
          <a:p>
            <a:pPr lvl="2"/>
            <a:r>
              <a:rPr lang="en-GB" altLang="de-DE"/>
              <a:t>Dritte Gliederungsebene</a:t>
            </a:r>
          </a:p>
          <a:p>
            <a:pPr lvl="3"/>
            <a:r>
              <a:rPr lang="en-GB" altLang="de-DE"/>
              <a:t>Vierte Gliederungsebene</a:t>
            </a:r>
          </a:p>
          <a:p>
            <a:pPr lvl="4"/>
            <a:r>
              <a:rPr lang="en-GB" altLang="de-DE"/>
              <a:t>Fünfte Gliederungsebene</a:t>
            </a:r>
          </a:p>
          <a:p>
            <a:pPr lvl="4"/>
            <a:r>
              <a:rPr lang="en-GB" altLang="de-DE"/>
              <a:t>Sechste Gliederungsebene</a:t>
            </a:r>
          </a:p>
          <a:p>
            <a:pPr lvl="4"/>
            <a:r>
              <a:rPr lang="en-GB" altLang="de-DE"/>
              <a:t>Siebente Gliederungsebene</a:t>
            </a:r>
          </a:p>
          <a:p>
            <a:pPr lvl="4"/>
            <a:r>
              <a:rPr lang="en-GB" altLang="de-DE"/>
              <a:t>Achte Gliederungsebene</a:t>
            </a:r>
          </a:p>
          <a:p>
            <a:pPr lvl="4"/>
            <a:r>
              <a:rPr lang="en-GB" altLang="de-DE"/>
              <a:t>Neunte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/>
  <p:txStyles>
    <p:titleStyle>
      <a:lvl1pPr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0000"/>
          </a:solidFill>
          <a:latin typeface="+mj-lt"/>
          <a:ea typeface="+mj-ea"/>
          <a:cs typeface="+mj-cs"/>
        </a:defRPr>
      </a:lvl1pPr>
      <a:lvl2pPr marL="742950" indent="-285750"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0000"/>
          </a:solidFill>
          <a:latin typeface="Sparkasse Rg" pitchFamily="32" charset="0"/>
          <a:ea typeface="SimSun" charset="0"/>
          <a:cs typeface="SimSun" charset="0"/>
        </a:defRPr>
      </a:lvl2pPr>
      <a:lvl3pPr marL="1143000" indent="-228600"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0000"/>
          </a:solidFill>
          <a:latin typeface="Sparkasse Rg" pitchFamily="32" charset="0"/>
          <a:ea typeface="SimSun" charset="0"/>
          <a:cs typeface="SimSun" charset="0"/>
        </a:defRPr>
      </a:lvl3pPr>
      <a:lvl4pPr marL="1600200" indent="-228600"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0000"/>
          </a:solidFill>
          <a:latin typeface="Sparkasse Rg" pitchFamily="32" charset="0"/>
          <a:ea typeface="SimSun" charset="0"/>
          <a:cs typeface="SimSun" charset="0"/>
        </a:defRPr>
      </a:lvl4pPr>
      <a:lvl5pPr marL="2057400" indent="-228600"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0000"/>
          </a:solidFill>
          <a:latin typeface="Sparkasse Rg" pitchFamily="32" charset="0"/>
          <a:ea typeface="SimSun" charset="0"/>
          <a:cs typeface="SimSun" charset="0"/>
        </a:defRPr>
      </a:lvl5pPr>
      <a:lvl6pPr marL="2514600" indent="-228600"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0000"/>
          </a:solidFill>
          <a:latin typeface="Sparkasse Rg" pitchFamily="32" charset="0"/>
          <a:ea typeface="SimSun" charset="0"/>
          <a:cs typeface="SimSun" charset="0"/>
        </a:defRPr>
      </a:lvl6pPr>
      <a:lvl7pPr marL="2971800" indent="-228600"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0000"/>
          </a:solidFill>
          <a:latin typeface="Sparkasse Rg" pitchFamily="32" charset="0"/>
          <a:ea typeface="SimSun" charset="0"/>
          <a:cs typeface="SimSun" charset="0"/>
        </a:defRPr>
      </a:lvl7pPr>
      <a:lvl8pPr marL="3429000" indent="-228600"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0000"/>
          </a:solidFill>
          <a:latin typeface="Sparkasse Rg" pitchFamily="32" charset="0"/>
          <a:ea typeface="SimSun" charset="0"/>
          <a:cs typeface="SimSun" charset="0"/>
        </a:defRPr>
      </a:lvl8pPr>
      <a:lvl9pPr marL="3886200" indent="-228600"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0000"/>
          </a:solidFill>
          <a:latin typeface="Sparkasse Rg" pitchFamily="32" charset="0"/>
          <a:ea typeface="SimSun" charset="0"/>
          <a:cs typeface="SimSun" charset="0"/>
        </a:defRPr>
      </a:lvl9pPr>
    </p:titleStyle>
    <p:bodyStyle>
      <a:lvl1pPr marL="342900" indent="-342900"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577850" y="1420813"/>
            <a:ext cx="8077200" cy="1230312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 sz="5000" dirty="0">
                <a:solidFill>
                  <a:srgbClr val="FFFFFF"/>
                </a:solidFill>
              </a:rPr>
              <a:t>Studienkredit</a:t>
            </a:r>
            <a:br>
              <a:rPr lang="de-DE" altLang="de-DE" sz="4000" dirty="0">
                <a:solidFill>
                  <a:srgbClr val="FFFFFF"/>
                </a:solidFill>
              </a:rPr>
            </a:br>
            <a:r>
              <a:rPr lang="de-DE" altLang="de-DE" sz="2800" dirty="0">
                <a:solidFill>
                  <a:srgbClr val="FFFFFF"/>
                </a:solidFill>
              </a:rPr>
              <a:t>Kopf frei fürs Studium</a:t>
            </a: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4288" y="5735638"/>
            <a:ext cx="9120187" cy="11096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altLang="de-DE" dirty="0"/>
              <a:t>10/2023</a:t>
            </a:r>
          </a:p>
        </p:txBody>
      </p:sp>
    </p:spTree>
  </p:cSld>
  <p:clrMapOvr>
    <a:masterClrMapping/>
  </p:clrMapOvr>
  <p:transition spd="med" advTm="4968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576263" y="1698625"/>
            <a:ext cx="7996237" cy="47625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 marL="107950"/>
            <a:r>
              <a:rPr lang="de-DE" altLang="de-DE" sz="3000">
                <a:solidFill>
                  <a:srgbClr val="FFFFFF"/>
                </a:solidFill>
                <a:latin typeface="Sparkasse Rg" pitchFamily="32" charset="0"/>
              </a:rPr>
              <a:t>Produktmerkmale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88963" y="150813"/>
            <a:ext cx="7078662" cy="8334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 sz="3500" dirty="0"/>
              <a:t>KfW-Studienkredit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8013" y="1466850"/>
            <a:ext cx="8097837" cy="4324350"/>
          </a:xfrm>
          <a:ln/>
        </p:spPr>
        <p:txBody>
          <a:bodyPr/>
          <a:lstStyle/>
          <a:p>
            <a:pPr marL="382588" indent="-379413" algn="ctr">
              <a:lnSpc>
                <a:spcPct val="100000"/>
              </a:lnSpc>
              <a:spcBef>
                <a:spcPts val="1125"/>
              </a:spcBef>
              <a:buClrTx/>
              <a:buFontTx/>
              <a:buNone/>
              <a:tabLst>
                <a:tab pos="3825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</a:pPr>
            <a:endParaRPr lang="de-DE" altLang="de-DE" sz="1800" b="1" dirty="0">
              <a:latin typeface="Arial" charset="0"/>
            </a:endParaRPr>
          </a:p>
          <a:p>
            <a:pPr marL="382588" indent="-379413">
              <a:buClrTx/>
              <a:buFontTx/>
              <a:buNone/>
              <a:tabLst>
                <a:tab pos="3825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</a:pPr>
            <a:endParaRPr lang="de-DE" altLang="de-DE" sz="2500" kern="1200" dirty="0">
              <a:solidFill>
                <a:srgbClr val="CCCCCC"/>
              </a:solidFill>
              <a:latin typeface="Sparkasse Rg" pitchFamily="32" charset="0"/>
              <a:ea typeface="SimSun" charset="0"/>
              <a:cs typeface="SimSun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576263" y="2376488"/>
            <a:ext cx="7996237" cy="898525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3333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latin typeface="Sparkasse Rg" pitchFamily="32" charset="0"/>
              </a:rPr>
              <a:t>  Finanzierung von Lebenshaltungskosten/</a:t>
            </a:r>
          </a:p>
          <a:p>
            <a:pPr>
              <a:buClr>
                <a:srgbClr val="FF3333"/>
              </a:buClr>
              <a:buSzPct val="80000"/>
              <a:buFont typeface="Wingdings" charset="2"/>
              <a:buNone/>
            </a:pPr>
            <a:r>
              <a:rPr lang="de-DE" altLang="de-DE" sz="2500" dirty="0">
                <a:latin typeface="Sparkasse Rg" pitchFamily="32" charset="0"/>
              </a:rPr>
              <a:t>Studiengebühren während des Studiums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571500" y="4116388"/>
            <a:ext cx="7996238" cy="468312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0000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chemeClr val="tx1"/>
                </a:solidFill>
                <a:latin typeface="Sparkasse Rg" pitchFamily="32" charset="0"/>
              </a:rPr>
              <a:t>  Auszahlung bis 650,00 € in monatlichen Beträgen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569913" y="3457575"/>
            <a:ext cx="7996237" cy="468313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3333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latin typeface="Sparkasse Rg" pitchFamily="32" charset="0"/>
              </a:rPr>
              <a:t>  unabhängig vom Einkommen und Vermögen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579438" y="4757738"/>
            <a:ext cx="7996237" cy="468312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 marL="450850" indent="-342900">
              <a:buClr>
                <a:srgbClr val="FF9999"/>
              </a:buClr>
              <a:buSzPct val="80000"/>
              <a:buFont typeface="Wingdings" panose="05000000000000000000" pitchFamily="2" charset="2"/>
              <a:buChar char="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Ruhephase von 18 - 23 Monaten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altLang="de-DE" dirty="0"/>
              <a:t>10/2023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576263" y="1698625"/>
            <a:ext cx="7996237" cy="47625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 marL="107950"/>
            <a:r>
              <a:rPr lang="de-DE" altLang="de-DE" sz="3000">
                <a:solidFill>
                  <a:srgbClr val="FFFFFF"/>
                </a:solidFill>
                <a:latin typeface="Sparkasse Rg" pitchFamily="32" charset="0"/>
              </a:rPr>
              <a:t>Produktmerkmale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88963" y="150813"/>
            <a:ext cx="7078662" cy="8334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 sz="3500" dirty="0"/>
              <a:t>KfW-Studienkredit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8013" y="1466850"/>
            <a:ext cx="8097837" cy="4324350"/>
          </a:xfrm>
          <a:ln/>
        </p:spPr>
        <p:txBody>
          <a:bodyPr/>
          <a:lstStyle/>
          <a:p>
            <a:pPr marL="382588" indent="-379413" algn="ctr">
              <a:lnSpc>
                <a:spcPct val="100000"/>
              </a:lnSpc>
              <a:spcBef>
                <a:spcPts val="1125"/>
              </a:spcBef>
              <a:buClrTx/>
              <a:buFontTx/>
              <a:buNone/>
              <a:tabLst>
                <a:tab pos="3825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</a:pPr>
            <a:endParaRPr lang="de-DE" altLang="de-DE" sz="1800" b="1" dirty="0">
              <a:latin typeface="Arial" charset="0"/>
            </a:endParaRPr>
          </a:p>
          <a:p>
            <a:pPr marL="382588" indent="-379413">
              <a:buClrTx/>
              <a:buFontTx/>
              <a:buNone/>
              <a:tabLst>
                <a:tab pos="3825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</a:pPr>
            <a:endParaRPr lang="de-DE" altLang="de-DE" sz="2500" kern="1200" dirty="0">
              <a:latin typeface="Sparkasse Rg" pitchFamily="32" charset="0"/>
              <a:ea typeface="SimSun" charset="0"/>
              <a:cs typeface="SimSun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576263" y="2376488"/>
            <a:ext cx="7996237" cy="898525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3333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latin typeface="Sparkasse Rg" pitchFamily="32" charset="0"/>
              </a:rPr>
              <a:t>  Finanzierung von Lebenshaltungskosten/</a:t>
            </a:r>
          </a:p>
          <a:p>
            <a:pPr>
              <a:buClr>
                <a:srgbClr val="FF3333"/>
              </a:buClr>
              <a:buSzPct val="80000"/>
              <a:buFont typeface="Wingdings" charset="2"/>
              <a:buNone/>
            </a:pPr>
            <a:r>
              <a:rPr lang="de-DE" altLang="de-DE" sz="2500" dirty="0">
                <a:latin typeface="Sparkasse Rg" pitchFamily="32" charset="0"/>
              </a:rPr>
              <a:t>Studiengebühren während des Studiums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571500" y="4116388"/>
            <a:ext cx="7996238" cy="468312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3333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latin typeface="Sparkasse Rg" pitchFamily="32" charset="0"/>
              </a:rPr>
              <a:t>  Auszahlung bis 650,00 € in monatlichen Beträgen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569913" y="3457575"/>
            <a:ext cx="7996237" cy="468313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3333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latin typeface="Sparkasse Rg" pitchFamily="32" charset="0"/>
              </a:rPr>
              <a:t>  unabhängig vom Einkommen und Vermögen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576262" y="4790040"/>
            <a:ext cx="7996238" cy="468312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 marL="450850" indent="-342900">
              <a:buClr>
                <a:srgbClr val="FF0000"/>
              </a:buClr>
              <a:buSzPct val="80000"/>
              <a:buFont typeface="Wingdings" panose="05000000000000000000" pitchFamily="2" charset="2"/>
              <a:buChar char="ü"/>
            </a:pPr>
            <a:r>
              <a:rPr lang="de-DE" altLang="de-DE" sz="2500" dirty="0">
                <a:latin typeface="Sparkasse Rg" pitchFamily="32" charset="0"/>
              </a:rPr>
              <a:t>Ruhephase von 18 - 23 Monaten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altLang="de-DE" dirty="0"/>
              <a:t>10/2023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576263" y="1698625"/>
            <a:ext cx="7996237" cy="47625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 marL="107950"/>
            <a:r>
              <a:rPr lang="de-DE" altLang="de-DE" sz="3000">
                <a:solidFill>
                  <a:srgbClr val="FFFFFF"/>
                </a:solidFill>
                <a:latin typeface="Sparkasse Rg" pitchFamily="32" charset="0"/>
              </a:rPr>
              <a:t>Produktmerkmale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88963" y="150813"/>
            <a:ext cx="7078662" cy="8334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 sz="3500" dirty="0"/>
              <a:t>KfW-Studienkredit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8013" y="1466850"/>
            <a:ext cx="8097837" cy="4324350"/>
          </a:xfrm>
          <a:ln/>
        </p:spPr>
        <p:txBody>
          <a:bodyPr/>
          <a:lstStyle/>
          <a:p>
            <a:pPr marL="382588" indent="-379413" algn="ctr">
              <a:lnSpc>
                <a:spcPct val="100000"/>
              </a:lnSpc>
              <a:spcBef>
                <a:spcPts val="1125"/>
              </a:spcBef>
              <a:buClrTx/>
              <a:buFontTx/>
              <a:buNone/>
              <a:tabLst>
                <a:tab pos="3825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</a:pPr>
            <a:endParaRPr lang="de-DE" altLang="de-DE" sz="1800" b="1">
              <a:latin typeface="Arial" charset="0"/>
            </a:endParaRPr>
          </a:p>
          <a:p>
            <a:pPr marL="382588" indent="-379413">
              <a:buClrTx/>
              <a:buFontTx/>
              <a:buNone/>
              <a:tabLst>
                <a:tab pos="3825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</a:pPr>
            <a:endParaRPr lang="de-DE" altLang="de-DE" sz="1800" b="1">
              <a:latin typeface="Arial" charset="0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576263" y="2376488"/>
            <a:ext cx="7996237" cy="468312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9999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Rückzahlungsphase von max. 25Jahren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569913" y="3025775"/>
            <a:ext cx="7996237" cy="547241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9999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Sondertilgungen ab 100 EUR möglich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576263" y="4490243"/>
            <a:ext cx="7996238" cy="468313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9999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keine Zinszahlung bis zur Fälligkeit notwendig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576263" y="5221507"/>
            <a:ext cx="7996238" cy="468313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A7A7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Rückzahlungsrate frei wählbar 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569912" y="3810793"/>
            <a:ext cx="7996238" cy="468313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9999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variabler Zinssatz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altLang="de-DE" dirty="0"/>
              <a:t>10/2023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576263" y="1698625"/>
            <a:ext cx="7996237" cy="47625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 marL="107950"/>
            <a:r>
              <a:rPr lang="de-DE" altLang="de-DE" sz="3000">
                <a:solidFill>
                  <a:srgbClr val="FFFFFF"/>
                </a:solidFill>
                <a:latin typeface="Sparkasse Rg" pitchFamily="32" charset="0"/>
              </a:rPr>
              <a:t>Produktmerkmale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88963" y="150813"/>
            <a:ext cx="7078662" cy="8334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 sz="3500" dirty="0"/>
              <a:t>KfW-Studienkredit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8013" y="1466850"/>
            <a:ext cx="8097837" cy="4324350"/>
          </a:xfrm>
          <a:ln/>
        </p:spPr>
        <p:txBody>
          <a:bodyPr/>
          <a:lstStyle/>
          <a:p>
            <a:pPr marL="382588" indent="-379413" algn="ctr">
              <a:lnSpc>
                <a:spcPct val="100000"/>
              </a:lnSpc>
              <a:spcBef>
                <a:spcPts val="1125"/>
              </a:spcBef>
              <a:buClrTx/>
              <a:buFontTx/>
              <a:buNone/>
              <a:tabLst>
                <a:tab pos="3825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</a:pPr>
            <a:endParaRPr lang="de-DE" altLang="de-DE" sz="1800" b="1">
              <a:latin typeface="Arial" charset="0"/>
            </a:endParaRPr>
          </a:p>
          <a:p>
            <a:pPr marL="382588" indent="-379413">
              <a:buClrTx/>
              <a:buFontTx/>
              <a:buNone/>
              <a:tabLst>
                <a:tab pos="3825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</a:pPr>
            <a:endParaRPr lang="de-DE" altLang="de-DE" sz="1800" b="1">
              <a:latin typeface="Arial" charset="0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569912" y="3767138"/>
            <a:ext cx="7996238" cy="468313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9999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variabler Zinssatz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569913" y="3025775"/>
            <a:ext cx="7996237" cy="547241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9999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Sondertilgungen ab 100 EUR möglich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569912" y="4483894"/>
            <a:ext cx="7996238" cy="468313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9999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keine Zinszahlung bis zur Fälligkeit notwendig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569912" y="5194554"/>
            <a:ext cx="7996238" cy="468313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8585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Rückzahlungsrate frei wählbar 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582613" y="2382838"/>
            <a:ext cx="7996237" cy="468312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3333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latin typeface="Sparkasse Rg" pitchFamily="32" charset="0"/>
              </a:rPr>
              <a:t>Rückzahlungsphase von max. 25 Jahren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altLang="de-DE" dirty="0"/>
              <a:t>10/2023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576263" y="1698625"/>
            <a:ext cx="7996237" cy="47625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 marL="107950"/>
            <a:r>
              <a:rPr lang="de-DE" altLang="de-DE" sz="3000">
                <a:solidFill>
                  <a:srgbClr val="FFFFFF"/>
                </a:solidFill>
                <a:latin typeface="Sparkasse Rg" pitchFamily="32" charset="0"/>
              </a:rPr>
              <a:t>Produktmerkmale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88963" y="150813"/>
            <a:ext cx="7078662" cy="8334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 sz="3500" dirty="0"/>
              <a:t>KfW-Studienkredit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8013" y="1466850"/>
            <a:ext cx="8097837" cy="4324350"/>
          </a:xfrm>
          <a:ln/>
        </p:spPr>
        <p:txBody>
          <a:bodyPr/>
          <a:lstStyle/>
          <a:p>
            <a:pPr marL="382588" indent="-379413" algn="ctr">
              <a:lnSpc>
                <a:spcPct val="100000"/>
              </a:lnSpc>
              <a:spcBef>
                <a:spcPts val="1125"/>
              </a:spcBef>
              <a:buClrTx/>
              <a:buFontTx/>
              <a:buNone/>
              <a:tabLst>
                <a:tab pos="3825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</a:pPr>
            <a:endParaRPr lang="de-DE" altLang="de-DE" sz="1800" b="1">
              <a:latin typeface="Arial" charset="0"/>
            </a:endParaRPr>
          </a:p>
          <a:p>
            <a:pPr marL="382588" indent="-379413">
              <a:buClrTx/>
              <a:buFontTx/>
              <a:buNone/>
              <a:tabLst>
                <a:tab pos="3825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</a:pPr>
            <a:endParaRPr lang="de-DE" altLang="de-DE" sz="1800" b="1">
              <a:latin typeface="Arial" charset="0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571500" y="4501356"/>
            <a:ext cx="7996238" cy="468313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9999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keine Zinszahlung bis zur Fälligkeit notwendig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64652" y="5216000"/>
            <a:ext cx="7996238" cy="468313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8585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Rückzahlungsrate frei wählbar 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582613" y="2382838"/>
            <a:ext cx="7996237" cy="468312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3333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latin typeface="Sparkasse Rg" pitchFamily="32" charset="0"/>
              </a:rPr>
              <a:t>Rückzahlungsphase von max. 25 Jahren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576263" y="3032125"/>
            <a:ext cx="7996237" cy="540891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3333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latin typeface="Sparkasse Rg" pitchFamily="32" charset="0"/>
              </a:rPr>
              <a:t>Sondertilgungen ab 100 EUR möglich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571500" y="3821459"/>
            <a:ext cx="7996238" cy="468313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9999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variabler Zinssatz</a:t>
            </a:r>
            <a:endParaRPr lang="de-DE" altLang="de-DE" sz="2500" b="1" dirty="0">
              <a:solidFill>
                <a:srgbClr val="CCCCCC"/>
              </a:solidFill>
              <a:latin typeface="Sparkasse Rg" pitchFamily="32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altLang="de-DE" dirty="0"/>
              <a:t>10/2023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576263" y="1698625"/>
            <a:ext cx="7996237" cy="47625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 marL="107950"/>
            <a:r>
              <a:rPr lang="de-DE" altLang="de-DE" sz="3000">
                <a:solidFill>
                  <a:srgbClr val="FFFFFF"/>
                </a:solidFill>
                <a:latin typeface="Sparkasse Rg" pitchFamily="32" charset="0"/>
              </a:rPr>
              <a:t>Produktmerkmale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88963" y="150813"/>
            <a:ext cx="7078662" cy="8334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 sz="3500" dirty="0"/>
              <a:t>KfW-Studienkredit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8013" y="1466850"/>
            <a:ext cx="8097837" cy="4324350"/>
          </a:xfrm>
          <a:ln/>
        </p:spPr>
        <p:txBody>
          <a:bodyPr/>
          <a:lstStyle/>
          <a:p>
            <a:pPr marL="382588" indent="-379413" algn="ctr">
              <a:lnSpc>
                <a:spcPct val="100000"/>
              </a:lnSpc>
              <a:spcBef>
                <a:spcPts val="1125"/>
              </a:spcBef>
              <a:buClrTx/>
              <a:buFontTx/>
              <a:buNone/>
              <a:tabLst>
                <a:tab pos="3825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</a:pPr>
            <a:endParaRPr lang="de-DE" altLang="de-DE" sz="1800" b="1" dirty="0">
              <a:latin typeface="Arial" charset="0"/>
            </a:endParaRPr>
          </a:p>
          <a:p>
            <a:pPr marL="382588" indent="-379413">
              <a:buClrTx/>
              <a:buFontTx/>
              <a:buNone/>
              <a:tabLst>
                <a:tab pos="3825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</a:pPr>
            <a:endParaRPr lang="de-DE" altLang="de-DE" sz="1800" b="1" dirty="0">
              <a:latin typeface="Arial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561406" y="4390242"/>
            <a:ext cx="7996238" cy="468313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9999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keine Zinszahlung bis zur Fälligkeit notwendig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561406" y="5066517"/>
            <a:ext cx="7996238" cy="468313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A3A3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Rückzahlungsrate frei wählbar 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82613" y="2382838"/>
            <a:ext cx="7996237" cy="468312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3333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latin typeface="Sparkasse Rg" pitchFamily="32" charset="0"/>
              </a:rPr>
              <a:t>Rückzahlungsphase von max. 25 Jahren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577850" y="3671686"/>
            <a:ext cx="7996238" cy="468313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3333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latin typeface="Sparkasse Rg" pitchFamily="32" charset="0"/>
              </a:rPr>
              <a:t>variabler Zinssatz</a:t>
            </a:r>
            <a:endParaRPr lang="de-DE" altLang="de-DE" sz="2500" b="1" dirty="0">
              <a:latin typeface="Sparkasse Rg" pitchFamily="32" charset="0"/>
            </a:endParaRP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576263" y="3032125"/>
            <a:ext cx="7996237" cy="455613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3333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latin typeface="Sparkasse Rg" pitchFamily="32" charset="0"/>
              </a:rPr>
              <a:t>Sondertilgungen ab 100 EUR möglich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altLang="de-DE" dirty="0"/>
              <a:t>10/2023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576263" y="1698625"/>
            <a:ext cx="7996237" cy="47625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 marL="107950"/>
            <a:r>
              <a:rPr lang="de-DE" altLang="de-DE" sz="3000">
                <a:solidFill>
                  <a:srgbClr val="FFFFFF"/>
                </a:solidFill>
                <a:latin typeface="Sparkasse Rg" pitchFamily="32" charset="0"/>
              </a:rPr>
              <a:t>Produktmerkmale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88963" y="150813"/>
            <a:ext cx="7078662" cy="8334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 sz="3500" dirty="0"/>
              <a:t>KfW-Studienkredit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8013" y="1466850"/>
            <a:ext cx="8097837" cy="4324350"/>
          </a:xfrm>
          <a:ln/>
        </p:spPr>
        <p:txBody>
          <a:bodyPr/>
          <a:lstStyle/>
          <a:p>
            <a:pPr marL="382588" indent="-379413" algn="ctr">
              <a:lnSpc>
                <a:spcPct val="100000"/>
              </a:lnSpc>
              <a:spcBef>
                <a:spcPts val="1125"/>
              </a:spcBef>
              <a:buClrTx/>
              <a:buFontTx/>
              <a:buNone/>
              <a:tabLst>
                <a:tab pos="3825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</a:pPr>
            <a:endParaRPr lang="de-DE" altLang="de-DE" sz="1800" b="1" dirty="0">
              <a:latin typeface="Arial" charset="0"/>
            </a:endParaRPr>
          </a:p>
          <a:p>
            <a:pPr marL="382588" indent="-379413">
              <a:buClrTx/>
              <a:buFontTx/>
              <a:buNone/>
              <a:tabLst>
                <a:tab pos="3825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</a:pPr>
            <a:endParaRPr lang="de-DE" altLang="de-DE" sz="1800" b="1" dirty="0">
              <a:latin typeface="Arial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594075" y="5157644"/>
            <a:ext cx="7996238" cy="468313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9797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Rückzahlungsrate frei wählbar 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582613" y="2382838"/>
            <a:ext cx="7996237" cy="468312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3333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latin typeface="Sparkasse Rg" pitchFamily="32" charset="0"/>
              </a:rPr>
              <a:t>Rückzahlungsphase von max. 25 Jahren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76263" y="3807965"/>
            <a:ext cx="7996238" cy="468313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3333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latin typeface="Sparkasse Rg" pitchFamily="32" charset="0"/>
              </a:rPr>
              <a:t>variabler Zinssatz</a:t>
            </a:r>
            <a:endParaRPr lang="de-DE" altLang="de-DE" sz="2500" b="1" dirty="0">
              <a:latin typeface="Sparkasse Rg" pitchFamily="32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582612" y="3059112"/>
            <a:ext cx="7996237" cy="540891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3333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latin typeface="Sparkasse Rg" pitchFamily="32" charset="0"/>
              </a:rPr>
              <a:t>Sondertilgungen ab 100 € möglich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582613" y="4483792"/>
            <a:ext cx="7996238" cy="468313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3333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latin typeface="Sparkasse Rg" pitchFamily="32" charset="0"/>
              </a:rPr>
              <a:t>keine Zinszahlung bis zur Fälligkeit notwendig 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altLang="de-DE" dirty="0"/>
              <a:t>10/2023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76263" y="1698625"/>
            <a:ext cx="7996237" cy="47625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 marL="107950"/>
            <a:r>
              <a:rPr lang="de-DE" altLang="de-DE" sz="3000">
                <a:solidFill>
                  <a:srgbClr val="FFFFFF"/>
                </a:solidFill>
                <a:latin typeface="Sparkasse Rg" pitchFamily="32" charset="0"/>
              </a:rPr>
              <a:t>Produktmerkmale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88963" y="150813"/>
            <a:ext cx="7078662" cy="8334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 sz="3500" dirty="0"/>
              <a:t>KfW-Studienkredit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8013" y="1466850"/>
            <a:ext cx="8097837" cy="4324350"/>
          </a:xfrm>
          <a:ln/>
        </p:spPr>
        <p:txBody>
          <a:bodyPr/>
          <a:lstStyle/>
          <a:p>
            <a:pPr marL="382588" indent="-379413" algn="ctr">
              <a:lnSpc>
                <a:spcPct val="100000"/>
              </a:lnSpc>
              <a:spcBef>
                <a:spcPts val="1125"/>
              </a:spcBef>
              <a:buClrTx/>
              <a:buFontTx/>
              <a:buNone/>
              <a:tabLst>
                <a:tab pos="3825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</a:pPr>
            <a:endParaRPr lang="de-DE" altLang="de-DE" sz="1800" b="1">
              <a:latin typeface="Arial" charset="0"/>
            </a:endParaRPr>
          </a:p>
          <a:p>
            <a:pPr marL="382588" indent="-379413">
              <a:buClrTx/>
              <a:buFontTx/>
              <a:buNone/>
              <a:tabLst>
                <a:tab pos="3825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</a:pPr>
            <a:endParaRPr lang="de-DE" altLang="de-DE" sz="1800" b="1">
              <a:latin typeface="Arial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76263" y="2376488"/>
            <a:ext cx="7996237" cy="468312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3333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latin typeface="Sparkasse Rg" pitchFamily="32" charset="0"/>
              </a:rPr>
              <a:t>Rückzahlungsphase von max. 25 Jahren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571500" y="3707606"/>
            <a:ext cx="7996238" cy="468313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3333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latin typeface="Sparkasse Rg" pitchFamily="32" charset="0"/>
              </a:rPr>
              <a:t>variabler Zinssatz </a:t>
            </a:r>
            <a:endParaRPr lang="de-DE" altLang="de-DE" sz="2500" b="1" dirty="0">
              <a:latin typeface="Sparkasse Rg" pitchFamily="32" charset="0"/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577851" y="3023651"/>
            <a:ext cx="7996237" cy="500599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3333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latin typeface="Sparkasse Rg" pitchFamily="32" charset="0"/>
              </a:rPr>
              <a:t>Sondertilgungen ab 100 € möglich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571500" y="4376833"/>
            <a:ext cx="7996238" cy="468313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3333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latin typeface="Sparkasse Rg" pitchFamily="32" charset="0"/>
              </a:rPr>
              <a:t>keine Zinszahlung bis zur Fälligkeit notwendig </a:t>
            </a: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577850" y="5051307"/>
            <a:ext cx="7996238" cy="468313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3333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latin typeface="Sparkasse Rg" pitchFamily="32" charset="0"/>
              </a:rPr>
              <a:t>Rückzahlungsrate frei wählbar 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altLang="de-DE" dirty="0"/>
              <a:t>10/2023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576263" y="1698625"/>
            <a:ext cx="8128000" cy="47625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 marL="107950"/>
            <a:r>
              <a:rPr lang="de-DE" altLang="de-DE" sz="3000">
                <a:solidFill>
                  <a:srgbClr val="FFFFFF"/>
                </a:solidFill>
                <a:latin typeface="Sparkasse Rg" pitchFamily="32" charset="0"/>
              </a:rPr>
              <a:t>Voraussetzungen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88963" y="150813"/>
            <a:ext cx="7078662" cy="8334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 sz="3500" dirty="0"/>
              <a:t>KfW-Studienkredit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8013" y="1466850"/>
            <a:ext cx="8097837" cy="4324350"/>
          </a:xfrm>
          <a:ln/>
        </p:spPr>
        <p:txBody>
          <a:bodyPr/>
          <a:lstStyle/>
          <a:p>
            <a:pPr marL="382588" indent="-379413" algn="ctr">
              <a:lnSpc>
                <a:spcPct val="100000"/>
              </a:lnSpc>
              <a:spcBef>
                <a:spcPts val="1125"/>
              </a:spcBef>
              <a:buClrTx/>
              <a:buFontTx/>
              <a:buNone/>
              <a:tabLst>
                <a:tab pos="3825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</a:pPr>
            <a:endParaRPr lang="de-DE" altLang="de-DE" sz="1800" b="1" dirty="0">
              <a:latin typeface="Arial" charset="0"/>
            </a:endParaRPr>
          </a:p>
          <a:p>
            <a:pPr marL="382588" indent="-379413">
              <a:buClrTx/>
              <a:buFontTx/>
              <a:buNone/>
              <a:tabLst>
                <a:tab pos="3825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</a:pPr>
            <a:endParaRPr lang="de-DE" altLang="de-DE" sz="1800" b="1" dirty="0">
              <a:latin typeface="Arial" charset="0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576263" y="2376488"/>
            <a:ext cx="8128000" cy="468312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9999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bei Antrag nicht älter als 44 Jahre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571500" y="3648075"/>
            <a:ext cx="8128000" cy="468313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9999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  <a:ea typeface="Sparkasse Rg" pitchFamily="32" charset="0"/>
                <a:cs typeface="Sparkasse Rg" pitchFamily="32" charset="0"/>
              </a:rPr>
              <a:t>Studium in Leipzig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569913" y="3025775"/>
            <a:ext cx="8128000" cy="468313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9999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Vollzeitstudium/Teilzeitstudium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571500" y="4283075"/>
            <a:ext cx="8128000" cy="468313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9999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Girokontoverbindung in Deutschland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577850" y="4902200"/>
            <a:ext cx="8128000" cy="468313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9999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ab dem 7. Semester Leistungsnachweis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altLang="de-DE" dirty="0"/>
              <a:t>10/2023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576263" y="1698625"/>
            <a:ext cx="8128000" cy="47625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 marL="107950"/>
            <a:r>
              <a:rPr lang="de-DE" altLang="de-DE" sz="3000">
                <a:solidFill>
                  <a:srgbClr val="FFFFFF"/>
                </a:solidFill>
                <a:latin typeface="Sparkasse Rg" pitchFamily="32" charset="0"/>
              </a:rPr>
              <a:t>Voraussetzungen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88963" y="150813"/>
            <a:ext cx="7078662" cy="8334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 sz="3500" dirty="0"/>
              <a:t>KfW-Studienkredit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8013" y="1466850"/>
            <a:ext cx="8097837" cy="4324350"/>
          </a:xfrm>
          <a:ln/>
        </p:spPr>
        <p:txBody>
          <a:bodyPr/>
          <a:lstStyle/>
          <a:p>
            <a:pPr marL="382588" indent="-379413" algn="ctr">
              <a:lnSpc>
                <a:spcPct val="100000"/>
              </a:lnSpc>
              <a:spcBef>
                <a:spcPts val="1125"/>
              </a:spcBef>
              <a:buClrTx/>
              <a:buFontTx/>
              <a:buNone/>
              <a:tabLst>
                <a:tab pos="3825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</a:pPr>
            <a:endParaRPr lang="de-DE" altLang="de-DE" sz="1800" b="1">
              <a:latin typeface="Arial" charset="0"/>
            </a:endParaRPr>
          </a:p>
          <a:p>
            <a:pPr marL="382588" indent="-379413">
              <a:buClrTx/>
              <a:buFontTx/>
              <a:buNone/>
              <a:tabLst>
                <a:tab pos="3825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</a:pPr>
            <a:endParaRPr lang="de-DE" altLang="de-DE" sz="1800" b="1">
              <a:latin typeface="Arial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71500" y="3648075"/>
            <a:ext cx="8128000" cy="468313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9999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  <a:ea typeface="Sparkasse Rg" pitchFamily="32" charset="0"/>
                <a:cs typeface="Sparkasse Rg" pitchFamily="32" charset="0"/>
              </a:rPr>
              <a:t>Studium in Leipzig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569913" y="3025775"/>
            <a:ext cx="8128000" cy="468313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9999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Vollzeitstudium/Teilzeitstudium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71500" y="4283075"/>
            <a:ext cx="8128000" cy="468313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9999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Girokontoverbindung in Deutschland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577850" y="4902200"/>
            <a:ext cx="8128000" cy="468313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9999"/>
              </a:buClr>
              <a:buSzPct val="80000"/>
              <a:buFont typeface="Wingdings" charset="2"/>
              <a:buChar char=""/>
            </a:pPr>
            <a:endParaRPr lang="de-DE" altLang="de-DE" sz="2500" dirty="0">
              <a:solidFill>
                <a:srgbClr val="CCCCCC"/>
              </a:solidFill>
              <a:latin typeface="Sparkasse Rg" pitchFamily="32" charset="0"/>
            </a:endParaRP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582613" y="2382838"/>
            <a:ext cx="8128000" cy="468312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3333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latin typeface="Sparkasse Rg" pitchFamily="32" charset="0"/>
              </a:rPr>
              <a:t>bei Antrag nicht älter als 44 Jahre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569913" y="4902200"/>
            <a:ext cx="8128000" cy="468313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9999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ab dem 7. Semester Leistungsnachweis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altLang="de-DE" dirty="0"/>
              <a:t>10/2023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576263" y="1698625"/>
            <a:ext cx="7996237" cy="47625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 marL="107950"/>
            <a:r>
              <a:rPr lang="de-DE" altLang="de-DE" sz="3000" dirty="0">
                <a:solidFill>
                  <a:srgbClr val="FFFFFF"/>
                </a:solidFill>
                <a:latin typeface="Sparkasse Rg" pitchFamily="32" charset="0"/>
              </a:rPr>
              <a:t>Für wen ist das gedacht?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88963" y="150813"/>
            <a:ext cx="7078662" cy="8334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 sz="3500" dirty="0"/>
              <a:t>KfW-Studienkredit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571500" y="4116388"/>
            <a:ext cx="7996238" cy="468312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9999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Einkommensgrenze beim Nebenjob (450,00€ Basis)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569913" y="3457575"/>
            <a:ext cx="7996237" cy="468313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9999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keine Unterstützung durch Eltern/Großeltern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569912" y="4751388"/>
            <a:ext cx="7996238" cy="468312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9999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Auslandssemester / Abweichung Regelstudienzeit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76263" y="2420888"/>
            <a:ext cx="7996237" cy="898525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9999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keine Unterstützung durch BAföG 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altLang="de-DE" dirty="0"/>
              <a:t>10/2023</a:t>
            </a:r>
          </a:p>
          <a:p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7091649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576263" y="1698625"/>
            <a:ext cx="8128000" cy="47625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 marL="107950"/>
            <a:r>
              <a:rPr lang="de-DE" altLang="de-DE" sz="3000">
                <a:solidFill>
                  <a:srgbClr val="FFFFFF"/>
                </a:solidFill>
                <a:latin typeface="Sparkasse Rg" pitchFamily="32" charset="0"/>
              </a:rPr>
              <a:t>Voraussetzungen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88963" y="150813"/>
            <a:ext cx="7078662" cy="8334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 sz="3500" dirty="0"/>
              <a:t>KfW-Studienkredit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8013" y="1466850"/>
            <a:ext cx="8097837" cy="4324350"/>
          </a:xfrm>
          <a:ln/>
        </p:spPr>
        <p:txBody>
          <a:bodyPr/>
          <a:lstStyle/>
          <a:p>
            <a:pPr marL="382588" indent="-379413" algn="ctr">
              <a:lnSpc>
                <a:spcPct val="100000"/>
              </a:lnSpc>
              <a:spcBef>
                <a:spcPts val="1125"/>
              </a:spcBef>
              <a:buClrTx/>
              <a:buFontTx/>
              <a:buNone/>
              <a:tabLst>
                <a:tab pos="3825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</a:pPr>
            <a:endParaRPr lang="de-DE" altLang="de-DE" sz="1800" b="1">
              <a:latin typeface="Arial" charset="0"/>
            </a:endParaRPr>
          </a:p>
          <a:p>
            <a:pPr marL="382588" indent="-379413">
              <a:buClrTx/>
              <a:buFontTx/>
              <a:buNone/>
              <a:tabLst>
                <a:tab pos="3825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</a:pPr>
            <a:endParaRPr lang="de-DE" altLang="de-DE" sz="1800" b="1">
              <a:latin typeface="Arial" charset="0"/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571500" y="3648075"/>
            <a:ext cx="8128000" cy="468313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9999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  <a:ea typeface="Sparkasse Rg" pitchFamily="32" charset="0"/>
                <a:cs typeface="Sparkasse Rg" pitchFamily="32" charset="0"/>
              </a:rPr>
              <a:t>Studium in Leipzig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571500" y="4283075"/>
            <a:ext cx="8128000" cy="468313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9999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Girokontoverbindung in Deutschland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577850" y="4902200"/>
            <a:ext cx="8128000" cy="468313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9999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ab dem 7. Semester Leistungsnachweis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582613" y="2382838"/>
            <a:ext cx="8128000" cy="468312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3333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latin typeface="Sparkasse Rg" pitchFamily="32" charset="0"/>
              </a:rPr>
              <a:t>bei Antrag nicht älter als 44 Jahre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576263" y="3032125"/>
            <a:ext cx="8128000" cy="468313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3333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latin typeface="Sparkasse Rg" pitchFamily="32" charset="0"/>
              </a:rPr>
              <a:t>Vollzeitstudium/Teilzeitstudium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altLang="de-DE" dirty="0"/>
              <a:t>10/2023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576263" y="1698625"/>
            <a:ext cx="8128000" cy="47625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 marL="107950"/>
            <a:r>
              <a:rPr lang="de-DE" altLang="de-DE" sz="3000">
                <a:solidFill>
                  <a:srgbClr val="FFFFFF"/>
                </a:solidFill>
                <a:latin typeface="Sparkasse Rg" pitchFamily="32" charset="0"/>
              </a:rPr>
              <a:t>Voraussetzungen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88963" y="150813"/>
            <a:ext cx="7078662" cy="8334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 sz="3500" dirty="0"/>
              <a:t>KfW-Studienkredit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8013" y="1466850"/>
            <a:ext cx="8097837" cy="4324350"/>
          </a:xfrm>
          <a:ln/>
        </p:spPr>
        <p:txBody>
          <a:bodyPr/>
          <a:lstStyle/>
          <a:p>
            <a:pPr marL="382588" indent="-379413" algn="ctr">
              <a:lnSpc>
                <a:spcPct val="100000"/>
              </a:lnSpc>
              <a:spcBef>
                <a:spcPts val="1125"/>
              </a:spcBef>
              <a:buClrTx/>
              <a:buFontTx/>
              <a:buNone/>
              <a:tabLst>
                <a:tab pos="3825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</a:pPr>
            <a:endParaRPr lang="de-DE" altLang="de-DE" sz="1800" b="1">
              <a:latin typeface="Arial" charset="0"/>
            </a:endParaRPr>
          </a:p>
          <a:p>
            <a:pPr marL="382588" indent="-379413">
              <a:buClrTx/>
              <a:buFontTx/>
              <a:buNone/>
              <a:tabLst>
                <a:tab pos="3825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</a:pPr>
            <a:endParaRPr lang="de-DE" altLang="de-DE" sz="1800" b="1">
              <a:latin typeface="Arial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571500" y="4283075"/>
            <a:ext cx="8128000" cy="468313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9999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Girokontoverbindung in Deutschland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577850" y="4902200"/>
            <a:ext cx="8128000" cy="468313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9999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ab dem 7. Semester Leistungsnachweis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582613" y="2382838"/>
            <a:ext cx="8128000" cy="468312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3333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latin typeface="Sparkasse Rg" pitchFamily="32" charset="0"/>
              </a:rPr>
              <a:t>bei Antrag nicht älter als 44 Jahre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577850" y="3654425"/>
            <a:ext cx="8128000" cy="468313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3333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latin typeface="Sparkasse Rg" pitchFamily="32" charset="0"/>
                <a:ea typeface="Sparkasse Rg" pitchFamily="32" charset="0"/>
                <a:cs typeface="Sparkasse Rg" pitchFamily="32" charset="0"/>
              </a:rPr>
              <a:t>Studium in Leipzig</a:t>
            </a: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576263" y="3032125"/>
            <a:ext cx="8128000" cy="468313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3333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latin typeface="Sparkasse Rg" pitchFamily="32" charset="0"/>
              </a:rPr>
              <a:t>Vollzeitstudium/Teilzeitstudium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altLang="de-DE" dirty="0"/>
              <a:t>10/2023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576263" y="1698625"/>
            <a:ext cx="8128000" cy="47625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 marL="107950"/>
            <a:r>
              <a:rPr lang="de-DE" altLang="de-DE" sz="3000">
                <a:solidFill>
                  <a:srgbClr val="FFFFFF"/>
                </a:solidFill>
                <a:latin typeface="Sparkasse Rg" pitchFamily="32" charset="0"/>
              </a:rPr>
              <a:t>Voraussetzungen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88963" y="150813"/>
            <a:ext cx="7078662" cy="8334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 sz="3500" dirty="0"/>
              <a:t>KfW-Studienkredit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8013" y="1466850"/>
            <a:ext cx="8097837" cy="4324350"/>
          </a:xfrm>
          <a:ln/>
        </p:spPr>
        <p:txBody>
          <a:bodyPr/>
          <a:lstStyle/>
          <a:p>
            <a:pPr marL="382588" indent="-379413" algn="ctr">
              <a:lnSpc>
                <a:spcPct val="100000"/>
              </a:lnSpc>
              <a:spcBef>
                <a:spcPts val="1125"/>
              </a:spcBef>
              <a:buClrTx/>
              <a:buFontTx/>
              <a:buNone/>
              <a:tabLst>
                <a:tab pos="3825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</a:pPr>
            <a:endParaRPr lang="de-DE" altLang="de-DE" sz="1800" b="1">
              <a:latin typeface="Arial" charset="0"/>
            </a:endParaRPr>
          </a:p>
          <a:p>
            <a:pPr marL="382588" indent="-379413">
              <a:buClrTx/>
              <a:buFontTx/>
              <a:buNone/>
              <a:tabLst>
                <a:tab pos="3825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</a:pPr>
            <a:endParaRPr lang="de-DE" altLang="de-DE" sz="1800" b="1">
              <a:latin typeface="Arial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77850" y="4902200"/>
            <a:ext cx="8128000" cy="468313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9999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ab dem 7. Semester Leistungsnachweis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582613" y="2382838"/>
            <a:ext cx="8128000" cy="468312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3333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latin typeface="Sparkasse Rg" pitchFamily="32" charset="0"/>
              </a:rPr>
              <a:t>bei Antrag nicht älter als 44 Jahre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577850" y="3654425"/>
            <a:ext cx="8128000" cy="468313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3333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latin typeface="Sparkasse Rg" pitchFamily="32" charset="0"/>
                <a:ea typeface="Sparkasse Rg" pitchFamily="32" charset="0"/>
                <a:cs typeface="Sparkasse Rg" pitchFamily="32" charset="0"/>
              </a:rPr>
              <a:t>Studium in Leipzig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576263" y="3032125"/>
            <a:ext cx="8128000" cy="468313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3333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latin typeface="Sparkasse Rg" pitchFamily="32" charset="0"/>
              </a:rPr>
              <a:t>Vollzeitstudium/Teilzeitstudium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577850" y="4289425"/>
            <a:ext cx="8128000" cy="468313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3333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latin typeface="Sparkasse Rg" pitchFamily="32" charset="0"/>
              </a:rPr>
              <a:t>Girokontoverbindung in Deutschland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altLang="de-DE" dirty="0"/>
              <a:t>10/2023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76263" y="1698625"/>
            <a:ext cx="8128000" cy="47625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 marL="107950"/>
            <a:r>
              <a:rPr lang="de-DE" altLang="de-DE" sz="3000">
                <a:solidFill>
                  <a:srgbClr val="FFFFFF"/>
                </a:solidFill>
                <a:latin typeface="Sparkasse Rg" pitchFamily="32" charset="0"/>
              </a:rPr>
              <a:t>Voraussetzungen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88963" y="150813"/>
            <a:ext cx="7078662" cy="8334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 sz="3500" dirty="0"/>
              <a:t>KfW-Studienkredit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8013" y="1466850"/>
            <a:ext cx="8097837" cy="4324350"/>
          </a:xfrm>
          <a:ln/>
        </p:spPr>
        <p:txBody>
          <a:bodyPr/>
          <a:lstStyle/>
          <a:p>
            <a:pPr marL="382588" indent="-379413" algn="ctr">
              <a:lnSpc>
                <a:spcPct val="100000"/>
              </a:lnSpc>
              <a:spcBef>
                <a:spcPts val="1125"/>
              </a:spcBef>
              <a:buClrTx/>
              <a:buFontTx/>
              <a:buNone/>
              <a:tabLst>
                <a:tab pos="3825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</a:pPr>
            <a:endParaRPr lang="de-DE" altLang="de-DE" sz="1800" b="1">
              <a:latin typeface="Arial" charset="0"/>
            </a:endParaRPr>
          </a:p>
          <a:p>
            <a:pPr marL="382588" indent="-379413">
              <a:buClrTx/>
              <a:buFontTx/>
              <a:buNone/>
              <a:tabLst>
                <a:tab pos="3825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</a:pPr>
            <a:endParaRPr lang="de-DE" altLang="de-DE" sz="1800" b="1">
              <a:latin typeface="Arial" charset="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576263" y="2376488"/>
            <a:ext cx="8128000" cy="468312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3333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latin typeface="Sparkasse Rg" pitchFamily="32" charset="0"/>
              </a:rPr>
              <a:t>bei Antrag nicht älter als 44 Jahre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571500" y="3648075"/>
            <a:ext cx="8128000" cy="468313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3333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latin typeface="Sparkasse Rg" pitchFamily="32" charset="0"/>
                <a:ea typeface="Sparkasse Rg" pitchFamily="32" charset="0"/>
                <a:cs typeface="Sparkasse Rg" pitchFamily="32" charset="0"/>
              </a:rPr>
              <a:t>Studium in Leipzig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569913" y="3025775"/>
            <a:ext cx="8128000" cy="468313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3333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latin typeface="Sparkasse Rg" pitchFamily="32" charset="0"/>
              </a:rPr>
              <a:t>Vollzeitstudium/Teilzeitstudium 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571500" y="4283075"/>
            <a:ext cx="8128000" cy="468313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3333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latin typeface="Sparkasse Rg" pitchFamily="32" charset="0"/>
              </a:rPr>
              <a:t>Girokontoverbindung in Deutschland</a:t>
            </a: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577850" y="4902200"/>
            <a:ext cx="8128000" cy="468313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3333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latin typeface="Sparkasse Rg" pitchFamily="32" charset="0"/>
              </a:rPr>
              <a:t>ab dem 7. Semester Leistungsnachweis 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altLang="de-DE" dirty="0"/>
              <a:t>10/2023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76263" y="1698625"/>
            <a:ext cx="8128000" cy="47625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 marL="107950"/>
            <a:r>
              <a:rPr lang="de-DE" altLang="de-DE" sz="3000" dirty="0">
                <a:solidFill>
                  <a:srgbClr val="FFFFFF"/>
                </a:solidFill>
                <a:latin typeface="Sparkasse Rg" pitchFamily="32" charset="0"/>
              </a:rPr>
              <a:t>Unser Studi-</a:t>
            </a:r>
            <a:r>
              <a:rPr lang="de-DE" altLang="de-DE" sz="3000" dirty="0" err="1">
                <a:solidFill>
                  <a:srgbClr val="FFFFFF"/>
                </a:solidFill>
                <a:latin typeface="Sparkasse Rg" pitchFamily="32" charset="0"/>
              </a:rPr>
              <a:t>Goodie</a:t>
            </a:r>
            <a:endParaRPr lang="de-DE" altLang="de-DE" sz="3000" dirty="0">
              <a:solidFill>
                <a:srgbClr val="FFFFFF"/>
              </a:solidFill>
              <a:latin typeface="Sparkasse Rg" pitchFamily="32" charset="0"/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88963" y="150813"/>
            <a:ext cx="7078662" cy="8334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 sz="3500" dirty="0"/>
              <a:t>KfW-Studienkredit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3419872" y="2374328"/>
            <a:ext cx="5284391" cy="900113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marL="107950" algn="ctr">
              <a:buClrTx/>
              <a:buSzPct val="45000"/>
              <a:buFontTx/>
              <a:buNone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</a:pPr>
            <a:r>
              <a:rPr lang="de-DE" altLang="de-DE" sz="2500" dirty="0" err="1">
                <a:solidFill>
                  <a:srgbClr val="000000"/>
                </a:solidFill>
                <a:latin typeface="Sparkasse Rg" pitchFamily="32" charset="0"/>
                <a:ea typeface="SimSun" charset="0"/>
                <a:cs typeface="SimSun" charset="0"/>
              </a:rPr>
              <a:t>GiroFlex</a:t>
            </a:r>
            <a:r>
              <a:rPr lang="de-DE" altLang="de-DE" sz="2500" dirty="0">
                <a:solidFill>
                  <a:srgbClr val="000000"/>
                </a:solidFill>
                <a:latin typeface="Sparkasse Rg" pitchFamily="32" charset="0"/>
                <a:ea typeface="SimSun" charset="0"/>
                <a:cs typeface="SimSun" charset="0"/>
              </a:rPr>
              <a:t> – das kostenlose Konto</a:t>
            </a: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3439911" y="3369705"/>
            <a:ext cx="5284391" cy="900113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marL="107950" algn="ctr">
              <a:buClrTx/>
              <a:buSzPct val="45000"/>
              <a:buFontTx/>
              <a:buNone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</a:pPr>
            <a:r>
              <a:rPr lang="de-DE" altLang="de-DE" sz="2500" dirty="0">
                <a:solidFill>
                  <a:srgbClr val="000000"/>
                </a:solidFill>
                <a:latin typeface="Sparkasse Rg" pitchFamily="32" charset="0"/>
                <a:ea typeface="SimSun" charset="0"/>
                <a:cs typeface="SimSun" charset="0"/>
              </a:rPr>
              <a:t>jährlich 1% Zinsen</a:t>
            </a: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3419872" y="4363993"/>
            <a:ext cx="5284391" cy="900113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marL="107950" algn="ctr">
              <a:buClrTx/>
              <a:buSzPct val="45000"/>
              <a:buFontTx/>
              <a:buNone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</a:pPr>
            <a:r>
              <a:rPr lang="de-DE" altLang="de-DE" sz="2500" dirty="0">
                <a:solidFill>
                  <a:srgbClr val="000000"/>
                </a:solidFill>
                <a:latin typeface="Sparkasse Rg" pitchFamily="32" charset="0"/>
                <a:ea typeface="SimSun" charset="0"/>
                <a:cs typeface="SimSun" charset="0"/>
              </a:rPr>
              <a:t>kostenloser  Umzugsservice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2339974"/>
            <a:ext cx="2883686" cy="3918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altLang="de-DE" dirty="0"/>
              <a:t>10/2023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3442510" y="5360644"/>
            <a:ext cx="5284391" cy="900113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marL="107950" algn="ctr">
              <a:buClrTx/>
              <a:buSzPct val="45000"/>
              <a:buFontTx/>
              <a:buNone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</a:pPr>
            <a:r>
              <a:rPr lang="de-DE" altLang="de-DE" sz="2500" dirty="0">
                <a:solidFill>
                  <a:srgbClr val="000000"/>
                </a:solidFill>
                <a:latin typeface="Sparkasse Rg" pitchFamily="32" charset="0"/>
                <a:ea typeface="SimSun" charset="0"/>
                <a:cs typeface="SimSun" charset="0"/>
              </a:rPr>
              <a:t>25€ Startguthaben</a:t>
            </a:r>
          </a:p>
        </p:txBody>
      </p:sp>
    </p:spTree>
    <p:extLst>
      <p:ext uri="{BB962C8B-B14F-4D97-AF65-F5344CB8AC3E}">
        <p14:creationId xmlns:p14="http://schemas.microsoft.com/office/powerpoint/2010/main" val="2671708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576263" y="1698625"/>
            <a:ext cx="7996237" cy="47625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 marL="107950"/>
            <a:r>
              <a:rPr lang="de-DE" altLang="de-DE" sz="3000" dirty="0">
                <a:solidFill>
                  <a:srgbClr val="FFFFFF"/>
                </a:solidFill>
                <a:latin typeface="Sparkasse Rg" pitchFamily="32" charset="0"/>
              </a:rPr>
              <a:t>Ihr Ansprechpartner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88963" y="150813"/>
            <a:ext cx="7078662" cy="8334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 sz="3500" dirty="0"/>
              <a:t>KfW-Studienkredit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8013" y="1466850"/>
            <a:ext cx="8097837" cy="4324350"/>
          </a:xfrm>
          <a:ln/>
        </p:spPr>
        <p:txBody>
          <a:bodyPr/>
          <a:lstStyle/>
          <a:p>
            <a:pPr marL="382588" indent="-379413" algn="ctr">
              <a:lnSpc>
                <a:spcPct val="100000"/>
              </a:lnSpc>
              <a:spcBef>
                <a:spcPts val="1125"/>
              </a:spcBef>
              <a:buClrTx/>
              <a:buFontTx/>
              <a:buNone/>
              <a:tabLst>
                <a:tab pos="3825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</a:pPr>
            <a:endParaRPr lang="de-DE" altLang="de-DE" sz="1800" b="1" dirty="0">
              <a:latin typeface="Arial" charset="0"/>
            </a:endParaRPr>
          </a:p>
          <a:p>
            <a:pPr marL="382588" indent="-379413">
              <a:buClrTx/>
              <a:buFontTx/>
              <a:buNone/>
              <a:tabLst>
                <a:tab pos="3825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</a:pPr>
            <a:endParaRPr lang="de-DE" altLang="de-DE" sz="1800" b="1" dirty="0">
              <a:latin typeface="Arial" charset="0"/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799692" y="3546363"/>
            <a:ext cx="5544616" cy="8286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 marL="107950"/>
            <a:r>
              <a:rPr lang="de-DE" altLang="de-DE" sz="35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ghi@sparkasse-leipzig.de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4627563" y="2430463"/>
            <a:ext cx="3779837" cy="8985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marL="107950"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r>
              <a:rPr lang="de-DE" altLang="de-DE" sz="2000" dirty="0">
                <a:latin typeface="Sparkasse Rg" pitchFamily="32" charset="0"/>
              </a:rPr>
              <a:t>Filiale </a:t>
            </a:r>
            <a:r>
              <a:rPr lang="de-DE" altLang="de-DE" sz="2000" dirty="0" err="1">
                <a:latin typeface="Sparkasse Rg" pitchFamily="32" charset="0"/>
              </a:rPr>
              <a:t>Connewitz</a:t>
            </a:r>
            <a:endParaRPr lang="de-DE" altLang="de-DE" sz="2000" dirty="0">
              <a:latin typeface="Sparkasse Rg" pitchFamily="32" charset="0"/>
            </a:endParaRPr>
          </a:p>
          <a:p>
            <a:r>
              <a:rPr lang="de-DE" altLang="de-DE" sz="2000" dirty="0">
                <a:latin typeface="Sparkasse Rg" pitchFamily="32" charset="0"/>
              </a:rPr>
              <a:t>Karl-Liebknecht-Str. 153-155</a:t>
            </a:r>
          </a:p>
          <a:p>
            <a:r>
              <a:rPr lang="de-DE" altLang="de-DE" sz="2000" dirty="0">
                <a:latin typeface="Sparkasse Rg" pitchFamily="32" charset="0"/>
              </a:rPr>
              <a:t>04277 Leipzig</a:t>
            </a:r>
          </a:p>
          <a:p>
            <a:pPr>
              <a:buClrTx/>
              <a:buSzPct val="45000"/>
              <a:buFontTx/>
              <a:buNone/>
            </a:pPr>
            <a:endParaRPr lang="de-DE" altLang="de-DE" sz="1400" dirty="0">
              <a:latin typeface="Sparkasse Rg" pitchFamily="32" charset="0"/>
            </a:endParaRP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573088" y="2339975"/>
            <a:ext cx="3779837" cy="900113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107950"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 algn="ctr">
              <a:buClrTx/>
              <a:buSzPct val="45000"/>
              <a:buFontTx/>
              <a:buNone/>
            </a:pPr>
            <a:r>
              <a:rPr lang="de-DE" altLang="de-DE" sz="2500" dirty="0">
                <a:latin typeface="Sparkasse Rg" pitchFamily="32" charset="0"/>
              </a:rPr>
              <a:t>Gerhard Hennicke</a:t>
            </a:r>
          </a:p>
          <a:p>
            <a:pPr algn="ctr">
              <a:buClrTx/>
              <a:buSzPct val="45000"/>
              <a:buFontTx/>
              <a:buNone/>
            </a:pPr>
            <a:endParaRPr lang="de-DE" altLang="de-DE" sz="1400" dirty="0">
              <a:latin typeface="Sparkasse Rg" pitchFamily="32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altLang="de-DE" dirty="0"/>
              <a:t>10/2023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0EC0DF40-0201-49C3-BC14-6F4F8EE029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2308" y="4399332"/>
            <a:ext cx="1561234" cy="1556968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576263" y="1698625"/>
            <a:ext cx="7996237" cy="47625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 marL="107950"/>
            <a:r>
              <a:rPr lang="de-DE" altLang="de-DE" sz="3000" dirty="0">
                <a:solidFill>
                  <a:srgbClr val="FFFFFF"/>
                </a:solidFill>
                <a:latin typeface="Sparkasse Rg" pitchFamily="32" charset="0"/>
              </a:rPr>
              <a:t>Für wen ist das gedacht?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88963" y="150813"/>
            <a:ext cx="7078662" cy="8334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 sz="3500" dirty="0"/>
              <a:t>KfW-Studienkredit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571500" y="4116388"/>
            <a:ext cx="7996238" cy="468312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9999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Einkommensgrenze beim Nebenjob (450,00€ Basis)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569913" y="3457575"/>
            <a:ext cx="7996237" cy="468313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9999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keine Unterstützung durch Eltern/Großeltern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569912" y="4751388"/>
            <a:ext cx="7996238" cy="468312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9999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Auslandssemester / Abweichung Regelstudienzeit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76263" y="2420888"/>
            <a:ext cx="7996237" cy="898525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marL="323850" indent="-215900">
              <a:buClr>
                <a:srgbClr val="FF3333"/>
              </a:buClr>
              <a:buSzPct val="80000"/>
              <a:buFont typeface="Wingdings" charset="2"/>
              <a:buChar char="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</a:pPr>
            <a:r>
              <a:rPr lang="de-DE" altLang="de-DE" sz="2500" dirty="0">
                <a:solidFill>
                  <a:srgbClr val="000000"/>
                </a:solidFill>
                <a:latin typeface="Sparkasse Rg" pitchFamily="32" charset="0"/>
                <a:ea typeface="SimSun" charset="0"/>
                <a:cs typeface="SimSun" charset="0"/>
              </a:rPr>
              <a:t>keine Unterstützung durch BAföG 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altLang="de-DE" dirty="0"/>
              <a:t>10/2023</a:t>
            </a:r>
          </a:p>
          <a:p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41634881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576263" y="1698625"/>
            <a:ext cx="7996237" cy="47625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 marL="107950"/>
            <a:r>
              <a:rPr lang="de-DE" altLang="de-DE" sz="3000" dirty="0">
                <a:solidFill>
                  <a:srgbClr val="FFFFFF"/>
                </a:solidFill>
                <a:latin typeface="Sparkasse Rg" pitchFamily="32" charset="0"/>
              </a:rPr>
              <a:t>Für wen ist das gedacht?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88963" y="150813"/>
            <a:ext cx="7078662" cy="8334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 sz="3500" dirty="0"/>
              <a:t>KfW-Studienkredit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571500" y="4116388"/>
            <a:ext cx="7996238" cy="468312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9999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Einkommensgrenze beim Nebenjob (450,00€ Basis)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569913" y="3457575"/>
            <a:ext cx="7996237" cy="468313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marL="323850" indent="-215900">
              <a:buClr>
                <a:srgbClr val="FF3333"/>
              </a:buClr>
              <a:buSzPct val="80000"/>
              <a:buFont typeface="Wingdings" charset="2"/>
              <a:buChar char="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</a:pPr>
            <a:r>
              <a:rPr lang="de-DE" altLang="de-DE" sz="2500" dirty="0">
                <a:solidFill>
                  <a:srgbClr val="000000"/>
                </a:solidFill>
                <a:latin typeface="Sparkasse Rg" pitchFamily="32" charset="0"/>
                <a:ea typeface="SimSun" charset="0"/>
                <a:cs typeface="SimSun" charset="0"/>
              </a:rPr>
              <a:t>keine Unterstützung durch Eltern/Großeltern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569912" y="4751388"/>
            <a:ext cx="7996238" cy="468312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9999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Auslandssemester / Abweichung Regelstudienzeit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76263" y="2420888"/>
            <a:ext cx="7996237" cy="898525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marL="323850" indent="-215900">
              <a:buClr>
                <a:srgbClr val="FF3333"/>
              </a:buClr>
              <a:buSzPct val="80000"/>
              <a:buFont typeface="Wingdings" charset="2"/>
              <a:buChar char="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</a:pPr>
            <a:r>
              <a:rPr lang="de-DE" altLang="de-DE" sz="2500" dirty="0">
                <a:solidFill>
                  <a:srgbClr val="000000"/>
                </a:solidFill>
                <a:latin typeface="Sparkasse Rg" pitchFamily="32" charset="0"/>
                <a:ea typeface="SimSun" charset="0"/>
                <a:cs typeface="SimSun" charset="0"/>
              </a:rPr>
              <a:t>keine Unterstützung durch BAföG 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altLang="de-DE" dirty="0"/>
              <a:t>10/2023</a:t>
            </a:r>
          </a:p>
        </p:txBody>
      </p:sp>
    </p:spTree>
    <p:extLst>
      <p:ext uri="{BB962C8B-B14F-4D97-AF65-F5344CB8AC3E}">
        <p14:creationId xmlns:p14="http://schemas.microsoft.com/office/powerpoint/2010/main" val="3609831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576263" y="1698625"/>
            <a:ext cx="7996237" cy="47625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 marL="107950"/>
            <a:r>
              <a:rPr lang="de-DE" altLang="de-DE" sz="3000" dirty="0">
                <a:solidFill>
                  <a:srgbClr val="FFFFFF"/>
                </a:solidFill>
                <a:latin typeface="Sparkasse Rg" pitchFamily="32" charset="0"/>
              </a:rPr>
              <a:t>Für wen ist das gedacht?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88963" y="150813"/>
            <a:ext cx="7078662" cy="8334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 sz="3500" dirty="0"/>
              <a:t>KfW-Studienkredit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571500" y="4116388"/>
            <a:ext cx="7996238" cy="468312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marL="323850" indent="-215900">
              <a:buClr>
                <a:srgbClr val="FF3333"/>
              </a:buClr>
              <a:buSzPct val="80000"/>
              <a:buFont typeface="Wingdings" charset="2"/>
              <a:buChar char="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</a:pPr>
            <a:r>
              <a:rPr lang="de-DE" altLang="de-DE" sz="2500" dirty="0">
                <a:solidFill>
                  <a:srgbClr val="000000"/>
                </a:solidFill>
                <a:latin typeface="Sparkasse Rg" pitchFamily="32" charset="0"/>
                <a:ea typeface="SimSun" charset="0"/>
                <a:cs typeface="SimSun" charset="0"/>
              </a:rPr>
              <a:t>Einkommensgrenze beim Nebenjob (450,00€ Basis)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569913" y="3457575"/>
            <a:ext cx="7996237" cy="468313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marL="323850" indent="-215900">
              <a:buClr>
                <a:srgbClr val="FF3333"/>
              </a:buClr>
              <a:buSzPct val="80000"/>
              <a:buFont typeface="Wingdings" charset="2"/>
              <a:buChar char="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</a:pPr>
            <a:r>
              <a:rPr lang="de-DE" altLang="de-DE" sz="2500" dirty="0">
                <a:solidFill>
                  <a:srgbClr val="000000"/>
                </a:solidFill>
                <a:latin typeface="Sparkasse Rg" pitchFamily="32" charset="0"/>
                <a:ea typeface="SimSun" charset="0"/>
                <a:cs typeface="SimSun" charset="0"/>
              </a:rPr>
              <a:t>keine Unterstützung durch Eltern/Großeltern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569912" y="4751388"/>
            <a:ext cx="7996238" cy="468312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9999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Auslandssemester / Abweichung Regelstudienzeit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76263" y="2420888"/>
            <a:ext cx="7996237" cy="898525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marL="323850" indent="-215900">
              <a:buClr>
                <a:srgbClr val="FF3333"/>
              </a:buClr>
              <a:buSzPct val="80000"/>
              <a:buFont typeface="Wingdings" charset="2"/>
              <a:buChar char="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</a:pPr>
            <a:r>
              <a:rPr lang="de-DE" altLang="de-DE" sz="2500" dirty="0">
                <a:solidFill>
                  <a:srgbClr val="000000"/>
                </a:solidFill>
                <a:latin typeface="Sparkasse Rg" pitchFamily="32" charset="0"/>
                <a:ea typeface="SimSun" charset="0"/>
                <a:cs typeface="SimSun" charset="0"/>
              </a:rPr>
              <a:t>keine Unterstützung durch BAföG 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altLang="de-DE" dirty="0"/>
              <a:t>10/2023</a:t>
            </a:r>
          </a:p>
        </p:txBody>
      </p:sp>
    </p:spTree>
    <p:extLst>
      <p:ext uri="{BB962C8B-B14F-4D97-AF65-F5344CB8AC3E}">
        <p14:creationId xmlns:p14="http://schemas.microsoft.com/office/powerpoint/2010/main" val="30435171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576263" y="1698625"/>
            <a:ext cx="7996237" cy="47625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 marL="107950"/>
            <a:r>
              <a:rPr lang="de-DE" altLang="de-DE" sz="3000" dirty="0">
                <a:solidFill>
                  <a:srgbClr val="FFFFFF"/>
                </a:solidFill>
                <a:latin typeface="Sparkasse Rg" pitchFamily="32" charset="0"/>
              </a:rPr>
              <a:t>Für wen ist das gedacht?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88963" y="150813"/>
            <a:ext cx="7078662" cy="8334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 sz="3500" dirty="0"/>
              <a:t>KfW-Studienkredit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571500" y="4116388"/>
            <a:ext cx="7996238" cy="468312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marL="323850" indent="-215900">
              <a:buClr>
                <a:srgbClr val="FF3333"/>
              </a:buClr>
              <a:buSzPct val="80000"/>
              <a:buFont typeface="Wingdings" charset="2"/>
              <a:buChar char="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</a:pPr>
            <a:r>
              <a:rPr lang="de-DE" altLang="de-DE" sz="2500" dirty="0">
                <a:solidFill>
                  <a:srgbClr val="000000"/>
                </a:solidFill>
                <a:latin typeface="Sparkasse Rg" pitchFamily="32" charset="0"/>
                <a:ea typeface="SimSun" charset="0"/>
                <a:cs typeface="SimSun" charset="0"/>
              </a:rPr>
              <a:t>Einkommensgrenze beim Nebenjob (450,00€ Basis)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569913" y="3457575"/>
            <a:ext cx="7996237" cy="468313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marL="323850" indent="-215900">
              <a:buClr>
                <a:srgbClr val="FF3333"/>
              </a:buClr>
              <a:buSzPct val="80000"/>
              <a:buFont typeface="Wingdings" charset="2"/>
              <a:buChar char="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</a:pPr>
            <a:r>
              <a:rPr lang="de-DE" altLang="de-DE" sz="2500" dirty="0">
                <a:solidFill>
                  <a:srgbClr val="000000"/>
                </a:solidFill>
                <a:latin typeface="Sparkasse Rg" pitchFamily="32" charset="0"/>
                <a:ea typeface="SimSun" charset="0"/>
                <a:cs typeface="SimSun" charset="0"/>
              </a:rPr>
              <a:t>keine Unterstützung durch Eltern/Großeltern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569912" y="4751388"/>
            <a:ext cx="7996238" cy="468312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marL="323850" indent="-215900">
              <a:buClr>
                <a:srgbClr val="FF3333"/>
              </a:buClr>
              <a:buSzPct val="80000"/>
              <a:buFont typeface="Wingdings" charset="2"/>
              <a:buChar char="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</a:pPr>
            <a:r>
              <a:rPr lang="de-DE" altLang="de-DE" sz="2500" dirty="0">
                <a:solidFill>
                  <a:srgbClr val="000000"/>
                </a:solidFill>
                <a:latin typeface="Sparkasse Rg" pitchFamily="32" charset="0"/>
                <a:ea typeface="SimSun" charset="0"/>
                <a:cs typeface="SimSun" charset="0"/>
              </a:rPr>
              <a:t>Auslandssemester / Abweichung Regelstudienzeit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76263" y="2420888"/>
            <a:ext cx="7996237" cy="898525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marL="323850" indent="-215900">
              <a:buClr>
                <a:srgbClr val="FF3333"/>
              </a:buClr>
              <a:buSzPct val="80000"/>
              <a:buFont typeface="Wingdings" charset="2"/>
              <a:buChar char="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</a:pPr>
            <a:r>
              <a:rPr lang="de-DE" altLang="de-DE" sz="2500" dirty="0">
                <a:solidFill>
                  <a:srgbClr val="000000"/>
                </a:solidFill>
                <a:latin typeface="Sparkasse Rg" pitchFamily="32" charset="0"/>
                <a:ea typeface="SimSun" charset="0"/>
                <a:cs typeface="SimSun" charset="0"/>
              </a:rPr>
              <a:t>keine Unterstützung durch BAföG 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altLang="de-DE" dirty="0"/>
              <a:t>10/2023</a:t>
            </a:r>
          </a:p>
        </p:txBody>
      </p:sp>
    </p:spTree>
    <p:extLst>
      <p:ext uri="{BB962C8B-B14F-4D97-AF65-F5344CB8AC3E}">
        <p14:creationId xmlns:p14="http://schemas.microsoft.com/office/powerpoint/2010/main" val="21540319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576263" y="1698625"/>
            <a:ext cx="7996237" cy="47625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 marL="107950"/>
            <a:r>
              <a:rPr lang="de-DE" altLang="de-DE" sz="3000">
                <a:solidFill>
                  <a:srgbClr val="FFFFFF"/>
                </a:solidFill>
                <a:latin typeface="Sparkasse Rg" pitchFamily="32" charset="0"/>
              </a:rPr>
              <a:t>Produktmerkmale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88963" y="150813"/>
            <a:ext cx="7078662" cy="8334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 sz="3500" dirty="0"/>
              <a:t>KfW-Studienkredit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8013" y="1466850"/>
            <a:ext cx="8097837" cy="4324350"/>
          </a:xfrm>
          <a:ln/>
        </p:spPr>
        <p:txBody>
          <a:bodyPr/>
          <a:lstStyle/>
          <a:p>
            <a:pPr marL="382588" indent="-379413" algn="ctr">
              <a:lnSpc>
                <a:spcPct val="100000"/>
              </a:lnSpc>
              <a:spcBef>
                <a:spcPts val="1125"/>
              </a:spcBef>
              <a:buClrTx/>
              <a:buFontTx/>
              <a:buNone/>
              <a:tabLst>
                <a:tab pos="3825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</a:pPr>
            <a:endParaRPr lang="de-DE" altLang="de-DE" sz="1800" b="1" dirty="0">
              <a:latin typeface="Arial" charset="0"/>
            </a:endParaRPr>
          </a:p>
          <a:p>
            <a:pPr marL="382588" indent="-379413">
              <a:buClrTx/>
              <a:buFontTx/>
              <a:buNone/>
              <a:tabLst>
                <a:tab pos="3825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</a:pPr>
            <a:endParaRPr lang="de-DE" altLang="de-DE" sz="1800" b="1" dirty="0">
              <a:latin typeface="Arial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576263" y="2376488"/>
            <a:ext cx="7996237" cy="898525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9999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  Finanzierung von Lebenshaltungskosten/</a:t>
            </a:r>
          </a:p>
          <a:p>
            <a:pPr>
              <a:buClr>
                <a:srgbClr val="FF9999"/>
              </a:buClr>
              <a:buSzPct val="80000"/>
              <a:buFont typeface="Wingdings" charset="2"/>
              <a:buNone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Studiengebühren während des Studiums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571500" y="4116388"/>
            <a:ext cx="7996238" cy="468312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9999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  Auszahlung bis 650,00 € in monatlichen Beträgen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569913" y="3457575"/>
            <a:ext cx="7996237" cy="468313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9999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  unabhängig vom Einkommen und Vermögen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588963" y="4767263"/>
            <a:ext cx="7996238" cy="468312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 marL="450850" indent="-342900">
              <a:buClr>
                <a:srgbClr val="FF9999"/>
              </a:buClr>
              <a:buSzPct val="80000"/>
              <a:buFont typeface="Wingdings" panose="05000000000000000000" pitchFamily="2" charset="2"/>
              <a:buChar char="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Ruhephase von 18 - 23 Monaten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altLang="de-DE" dirty="0"/>
              <a:t>10/2023</a:t>
            </a:r>
          </a:p>
        </p:txBody>
      </p:sp>
    </p:spTree>
  </p:cSld>
  <p:clrMapOvr>
    <a:masterClrMapping/>
  </p:clrMapOvr>
  <p:transition spd="med" advTm="1070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576263" y="1698625"/>
            <a:ext cx="7996237" cy="47625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 marL="107950"/>
            <a:r>
              <a:rPr lang="de-DE" altLang="de-DE" sz="3000">
                <a:solidFill>
                  <a:srgbClr val="FFFFFF"/>
                </a:solidFill>
                <a:latin typeface="Sparkasse Rg" pitchFamily="32" charset="0"/>
              </a:rPr>
              <a:t>Produktmerkmale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88963" y="150813"/>
            <a:ext cx="7078662" cy="8334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 sz="3500" dirty="0"/>
              <a:t>KfW-Studienkredit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8013" y="1466850"/>
            <a:ext cx="8097837" cy="4324350"/>
          </a:xfrm>
          <a:ln/>
        </p:spPr>
        <p:txBody>
          <a:bodyPr/>
          <a:lstStyle/>
          <a:p>
            <a:pPr marL="382588" indent="-379413" algn="ctr">
              <a:lnSpc>
                <a:spcPct val="100000"/>
              </a:lnSpc>
              <a:spcBef>
                <a:spcPts val="1125"/>
              </a:spcBef>
              <a:buClrTx/>
              <a:buFontTx/>
              <a:buNone/>
              <a:tabLst>
                <a:tab pos="3825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</a:pPr>
            <a:endParaRPr lang="de-DE" altLang="de-DE" sz="1800" b="1" dirty="0">
              <a:latin typeface="Arial" charset="0"/>
            </a:endParaRPr>
          </a:p>
          <a:p>
            <a:pPr marL="382588" indent="-379413">
              <a:buClrTx/>
              <a:buFontTx/>
              <a:buNone/>
              <a:tabLst>
                <a:tab pos="3825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</a:pPr>
            <a:endParaRPr lang="de-DE" altLang="de-DE" sz="1800" b="1" dirty="0">
              <a:latin typeface="Arial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569913" y="3457575"/>
            <a:ext cx="7996237" cy="468313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9999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  unabhängig vom Einkommen und Vermögen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576262" y="4775200"/>
            <a:ext cx="7996238" cy="468312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 marL="450850" indent="-342900">
              <a:buClr>
                <a:srgbClr val="FF9999"/>
              </a:buClr>
              <a:buSzPct val="80000"/>
              <a:buFont typeface="Wingdings" panose="05000000000000000000" pitchFamily="2" charset="2"/>
              <a:buChar char="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Ruhephase von 18 - 23 Monaten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582613" y="2382838"/>
            <a:ext cx="7996237" cy="898525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3333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latin typeface="Sparkasse Rg" pitchFamily="32" charset="0"/>
              </a:rPr>
              <a:t>  Finanzierung von Lebenshaltungskosten/</a:t>
            </a:r>
          </a:p>
          <a:p>
            <a:pPr>
              <a:buClr>
                <a:srgbClr val="FF3333"/>
              </a:buClr>
              <a:buSzPct val="80000"/>
              <a:buFont typeface="Wingdings" charset="2"/>
              <a:buNone/>
            </a:pPr>
            <a:r>
              <a:rPr lang="de-DE" altLang="de-DE" sz="2500" dirty="0">
                <a:latin typeface="Sparkasse Rg" pitchFamily="32" charset="0"/>
              </a:rPr>
              <a:t>Studiengebühren während des Studiums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71500" y="4116388"/>
            <a:ext cx="7996238" cy="468312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9999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  Auszahlung bis 650,00 € in monatlichen Beträgen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altLang="de-DE" dirty="0"/>
              <a:t>10/2023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576263" y="1698625"/>
            <a:ext cx="7996237" cy="47625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950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  <a:tab pos="90916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 marL="107950"/>
            <a:r>
              <a:rPr lang="de-DE" altLang="de-DE" sz="3000">
                <a:solidFill>
                  <a:srgbClr val="FFFFFF"/>
                </a:solidFill>
                <a:latin typeface="Sparkasse Rg" pitchFamily="32" charset="0"/>
              </a:rPr>
              <a:t>Produktmerkmale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88963" y="150813"/>
            <a:ext cx="7078662" cy="8334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 sz="3500" dirty="0"/>
              <a:t>KfW-Studienkredit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8013" y="1466850"/>
            <a:ext cx="8097837" cy="4324350"/>
          </a:xfrm>
          <a:ln/>
        </p:spPr>
        <p:txBody>
          <a:bodyPr/>
          <a:lstStyle/>
          <a:p>
            <a:pPr marL="382588" indent="-379413" algn="ctr">
              <a:lnSpc>
                <a:spcPct val="100000"/>
              </a:lnSpc>
              <a:spcBef>
                <a:spcPts val="1125"/>
              </a:spcBef>
              <a:buClrTx/>
              <a:buFontTx/>
              <a:buNone/>
              <a:tabLst>
                <a:tab pos="3825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</a:pPr>
            <a:endParaRPr lang="de-DE" altLang="de-DE" sz="1800" b="1">
              <a:latin typeface="Arial" charset="0"/>
            </a:endParaRPr>
          </a:p>
          <a:p>
            <a:pPr marL="382588" indent="-379413">
              <a:buClrTx/>
              <a:buFontTx/>
              <a:buNone/>
              <a:tabLst>
                <a:tab pos="3825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</a:pPr>
            <a:endParaRPr lang="de-DE" altLang="de-DE" sz="1800" b="1">
              <a:latin typeface="Arial" charset="0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571500" y="4116388"/>
            <a:ext cx="7996238" cy="468312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9999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  Auszahlung bis 650,00 € in monatlichen Beträgen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582612" y="4792834"/>
            <a:ext cx="7996238" cy="468312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dist="20365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 marL="450850" indent="-342900">
              <a:buClr>
                <a:srgbClr val="FF9999"/>
              </a:buClr>
              <a:buSzPct val="80000"/>
              <a:buFont typeface="Wingdings" panose="05000000000000000000" pitchFamily="2" charset="2"/>
              <a:buChar char="ü"/>
            </a:pPr>
            <a:r>
              <a:rPr lang="de-DE" altLang="de-DE" sz="2500" dirty="0">
                <a:solidFill>
                  <a:srgbClr val="CCCCCC"/>
                </a:solidFill>
                <a:latin typeface="Sparkasse Rg" pitchFamily="32" charset="0"/>
              </a:rPr>
              <a:t>Ruhephase von 18 - 23 Monaten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582613" y="2382838"/>
            <a:ext cx="7996237" cy="898525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3333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latin typeface="Sparkasse Rg" pitchFamily="32" charset="0"/>
              </a:rPr>
              <a:t>  Finanzierung von Lebenshaltungskosten/</a:t>
            </a:r>
          </a:p>
          <a:p>
            <a:pPr>
              <a:buClr>
                <a:srgbClr val="FF3333"/>
              </a:buClr>
              <a:buSzPct val="80000"/>
              <a:buFont typeface="Wingdings" charset="2"/>
              <a:buNone/>
            </a:pPr>
            <a:r>
              <a:rPr lang="de-DE" altLang="de-DE" sz="2500" dirty="0">
                <a:latin typeface="Sparkasse Rg" pitchFamily="32" charset="0"/>
              </a:rPr>
              <a:t>Studiengebühren während des Studiums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576263" y="3463925"/>
            <a:ext cx="7996237" cy="468313"/>
          </a:xfrm>
          <a:prstGeom prst="rect">
            <a:avLst/>
          </a:prstGeom>
          <a:solidFill>
            <a:srgbClr val="CCCCCC"/>
          </a:solidFill>
          <a:ln>
            <a:noFill/>
          </a:ln>
          <a:effectLst>
            <a:outerShdw dist="17819" dir="2700000" algn="ctr" rotWithShape="0">
              <a:srgbClr val="666666"/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23850" indent="-21590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1pPr>
            <a:lvl2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2pPr>
            <a:lvl3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3pPr>
            <a:lvl4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4pPr>
            <a:lvl5pPr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0"/>
                <a:cs typeface="SimSun" charset="0"/>
              </a:defRPr>
            </a:lvl9pPr>
          </a:lstStyle>
          <a:p>
            <a:pPr>
              <a:buClr>
                <a:srgbClr val="FF3333"/>
              </a:buClr>
              <a:buSzPct val="80000"/>
              <a:buFont typeface="Wingdings" charset="2"/>
              <a:buChar char=""/>
            </a:pPr>
            <a:r>
              <a:rPr lang="de-DE" altLang="de-DE" sz="2500" dirty="0">
                <a:latin typeface="Sparkasse Rg" pitchFamily="32" charset="0"/>
              </a:rPr>
              <a:t>  unabhängig vom Einkommen und Vermögen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altLang="de-DE" dirty="0"/>
              <a:t>10/2023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äsentation Bildungskredit 04.10.13">
  <a:themeElements>
    <a:clrScheme name="Lariss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Sparkasse Rg"/>
        <a:ea typeface="SimSun"/>
        <a:cs typeface="SimSun"/>
      </a:majorFont>
      <a:minorFont>
        <a:latin typeface="Sparkasse Rg"/>
        <a:ea typeface="SimSun"/>
        <a:cs typeface="SimSu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de-DE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de-DE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Lariss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Sparkasse Rg"/>
        <a:ea typeface="SimSun"/>
        <a:cs typeface="SimSun"/>
      </a:majorFont>
      <a:minorFont>
        <a:latin typeface="Sparkasse Rg"/>
        <a:ea typeface="SimSun"/>
        <a:cs typeface="SimSu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de-DE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de-DE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Lariss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Präsentation Bildungskredit 04.10.13</Template>
  <TotalTime>0</TotalTime>
  <Words>677</Words>
  <Application>Microsoft Office PowerPoint</Application>
  <PresentationFormat>Bildschirmpräsentation (4:3)</PresentationFormat>
  <Paragraphs>213</Paragraphs>
  <Slides>25</Slides>
  <Notes>25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25</vt:i4>
      </vt:variant>
    </vt:vector>
  </HeadingPairs>
  <TitlesOfParts>
    <vt:vector size="33" baseType="lpstr">
      <vt:lpstr>SimSun</vt:lpstr>
      <vt:lpstr>Arial</vt:lpstr>
      <vt:lpstr>Arial Unicode MS</vt:lpstr>
      <vt:lpstr>Sparkasse Rg</vt:lpstr>
      <vt:lpstr>Times New Roman</vt:lpstr>
      <vt:lpstr>Wingdings</vt:lpstr>
      <vt:lpstr>Präsentation Bildungskredit 04.10.13</vt:lpstr>
      <vt:lpstr>Larissa</vt:lpstr>
      <vt:lpstr>Studienkredit Kopf frei fürs Studium</vt:lpstr>
      <vt:lpstr>KfW-Studienkredit</vt:lpstr>
      <vt:lpstr>KfW-Studienkredit</vt:lpstr>
      <vt:lpstr>KfW-Studienkredit</vt:lpstr>
      <vt:lpstr>KfW-Studienkredit</vt:lpstr>
      <vt:lpstr>KfW-Studienkredit</vt:lpstr>
      <vt:lpstr>KfW-Studienkredit</vt:lpstr>
      <vt:lpstr>KfW-Studienkredit</vt:lpstr>
      <vt:lpstr>KfW-Studienkredit</vt:lpstr>
      <vt:lpstr>KfW-Studienkredit</vt:lpstr>
      <vt:lpstr>KfW-Studienkredit</vt:lpstr>
      <vt:lpstr>KfW-Studienkredit</vt:lpstr>
      <vt:lpstr>KfW-Studienkredit</vt:lpstr>
      <vt:lpstr>KfW-Studienkredit</vt:lpstr>
      <vt:lpstr>KfW-Studienkredit</vt:lpstr>
      <vt:lpstr>KfW-Studienkredit</vt:lpstr>
      <vt:lpstr>KfW-Studienkredit</vt:lpstr>
      <vt:lpstr>KfW-Studienkredit</vt:lpstr>
      <vt:lpstr>KfW-Studienkredit</vt:lpstr>
      <vt:lpstr>KfW-Studienkredit</vt:lpstr>
      <vt:lpstr>KfW-Studienkredit</vt:lpstr>
      <vt:lpstr>KfW-Studienkredit</vt:lpstr>
      <vt:lpstr>KfW-Studienkredit</vt:lpstr>
      <vt:lpstr>KfW-Studienkredit</vt:lpstr>
      <vt:lpstr>KfW-Studienkredit</vt:lpstr>
    </vt:vector>
  </TitlesOfParts>
  <Company>VERWALTUNG REZ. SERVER / IT-KONSOLID.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Sparkassen-Bildungskredit Kopf frei fürs Studium</dc:title>
  <dc:creator>Schönfelder Susan</dc:creator>
  <cp:lastModifiedBy>Hennicke Gerhard</cp:lastModifiedBy>
  <cp:revision>47</cp:revision>
  <cp:lastPrinted>2010-11-24T06:52:25Z</cp:lastPrinted>
  <dcterms:created xsi:type="dcterms:W3CDTF">2015-10-02T08:08:32Z</dcterms:created>
  <dcterms:modified xsi:type="dcterms:W3CDTF">2023-10-12T10:56:47Z</dcterms:modified>
</cp:coreProperties>
</file>