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78" r:id="rId2"/>
    <p:sldMasterId id="2147483683" r:id="rId3"/>
    <p:sldMasterId id="2147483688" r:id="rId4"/>
    <p:sldMasterId id="2147483693" r:id="rId5"/>
  </p:sldMasterIdLst>
  <p:notesMasterIdLst>
    <p:notesMasterId r:id="rId21"/>
  </p:notesMasterIdLst>
  <p:sldIdLst>
    <p:sldId id="256" r:id="rId6"/>
    <p:sldId id="260" r:id="rId7"/>
    <p:sldId id="261" r:id="rId8"/>
    <p:sldId id="262" r:id="rId9"/>
    <p:sldId id="263" r:id="rId10"/>
    <p:sldId id="264" r:id="rId11"/>
    <p:sldId id="265" r:id="rId12"/>
    <p:sldId id="275" r:id="rId13"/>
    <p:sldId id="266" r:id="rId14"/>
    <p:sldId id="267" r:id="rId15"/>
    <p:sldId id="276" r:id="rId16"/>
    <p:sldId id="269" r:id="rId17"/>
    <p:sldId id="277" r:id="rId18"/>
    <p:sldId id="278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3867">
          <p15:clr>
            <a:srgbClr val="A4A3A4"/>
          </p15:clr>
        </p15:guide>
        <p15:guide id="4" orient="horz" pos="229">
          <p15:clr>
            <a:srgbClr val="A4A3A4"/>
          </p15:clr>
        </p15:guide>
        <p15:guide id="5" orient="horz" pos="680">
          <p15:clr>
            <a:srgbClr val="A4A3A4"/>
          </p15:clr>
        </p15:guide>
        <p15:guide id="6" orient="horz" pos="914">
          <p15:clr>
            <a:srgbClr val="A4A3A4"/>
          </p15:clr>
        </p15:guide>
        <p15:guide id="7" orient="horz" pos="4121">
          <p15:clr>
            <a:srgbClr val="A4A3A4"/>
          </p15:clr>
        </p15:guide>
        <p15:guide id="8" orient="horz" pos="945">
          <p15:clr>
            <a:srgbClr val="A4A3A4"/>
          </p15:clr>
        </p15:guide>
        <p15:guide id="9" pos="339">
          <p15:clr>
            <a:srgbClr val="A4A3A4"/>
          </p15:clr>
        </p15:guide>
        <p15:guide id="10" pos="5423">
          <p15:clr>
            <a:srgbClr val="A4A3A4"/>
          </p15:clr>
        </p15:guide>
        <p15:guide id="11" pos="2949">
          <p15:clr>
            <a:srgbClr val="A4A3A4"/>
          </p15:clr>
        </p15:guide>
        <p15:guide id="12" pos="281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54" autoAdjust="0"/>
    <p:restoredTop sz="96327"/>
  </p:normalViewPr>
  <p:slideViewPr>
    <p:cSldViewPr snapToGrid="0" showGuides="1">
      <p:cViewPr varScale="1">
        <p:scale>
          <a:sx n="123" d="100"/>
          <a:sy n="123" d="100"/>
        </p:scale>
        <p:origin x="672" y="96"/>
      </p:cViewPr>
      <p:guideLst>
        <p:guide orient="horz" pos="2160"/>
        <p:guide pos="2880"/>
        <p:guide orient="horz" pos="3867"/>
        <p:guide orient="horz" pos="229"/>
        <p:guide orient="horz" pos="680"/>
        <p:guide orient="horz" pos="914"/>
        <p:guide orient="horz" pos="4121"/>
        <p:guide orient="horz" pos="945"/>
        <p:guide pos="339"/>
        <p:guide pos="5423"/>
        <p:guide pos="2949"/>
        <p:guide pos="281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8B6593-098D-4382-9647-35487FA190B4}" type="datetimeFigureOut">
              <a:rPr lang="de-DE" smtClean="0"/>
              <a:t>13.01.2022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03A5D1-80BE-4AF1-A18B-8D2CA75BFD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2654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1" y="4845080"/>
            <a:ext cx="7703998" cy="1290608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3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000" y="6206400"/>
            <a:ext cx="1522800" cy="36000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900" b="1" cap="all" spc="90" baseline="0"/>
            </a:lvl1pPr>
          </a:lstStyle>
          <a:p>
            <a:fld id="{BFBAF385-7378-4A32-85D2-65025305A3A0}" type="datetime4">
              <a:rPr lang="de-DE" smtClean="0"/>
              <a:pPr/>
              <a:t>13. Januar 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14799" y="6205104"/>
            <a:ext cx="5400000" cy="360000"/>
          </a:xfrm>
        </p:spPr>
        <p:txBody>
          <a:bodyPr/>
          <a:lstStyle>
            <a:lvl1pPr>
              <a:defRPr sz="1000"/>
            </a:lvl1pPr>
          </a:lstStyle>
          <a:p>
            <a:r>
              <a:rPr lang="de-DE" dirty="0"/>
              <a:t>Titel Vorname Name, Bereich Fakultät, ggf. Institut/Professur</a:t>
            </a:r>
          </a:p>
        </p:txBody>
      </p:sp>
      <p:sp>
        <p:nvSpPr>
          <p:cNvPr id="16" name="Bildplatzhalter 15">
            <a:extLst>
              <a:ext uri="{FF2B5EF4-FFF2-40B4-BE49-F238E27FC236}">
                <a16:creationId xmlns:a16="http://schemas.microsoft.com/office/drawing/2014/main" id="{ABD0A9EC-9FD7-4222-9E83-3F5E6A446F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20000" y="1144800"/>
            <a:ext cx="7704000" cy="3510000"/>
          </a:xfrm>
        </p:spPr>
        <p:txBody>
          <a:bodyPr anchor="ctr" anchorCtr="0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26CE19A3-C32F-4FAF-8423-498AA814CF6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6000" y="1498600"/>
            <a:ext cx="864000" cy="2804400"/>
          </a:xfrm>
          <a:solidFill>
            <a:schemeClr val="accent2"/>
          </a:solidFill>
        </p:spPr>
        <p:txBody>
          <a:bodyPr/>
          <a:lstStyle>
            <a:lvl1pPr>
              <a:defRPr sz="100" b="0">
                <a:solidFill>
                  <a:srgbClr val="FFFF00"/>
                </a:solidFill>
              </a:defRPr>
            </a:lvl1pPr>
          </a:lstStyle>
          <a:p>
            <a:pPr lvl="0"/>
            <a:r>
              <a:rPr lang="de-DE" dirty="0"/>
              <a:t>..</a:t>
            </a:r>
          </a:p>
        </p:txBody>
      </p:sp>
      <p:sp>
        <p:nvSpPr>
          <p:cNvPr id="14" name="Textplatzhalter 12">
            <a:extLst>
              <a:ext uri="{FF2B5EF4-FFF2-40B4-BE49-F238E27FC236}">
                <a16:creationId xmlns:a16="http://schemas.microsoft.com/office/drawing/2014/main" id="{0AE1426E-61B7-4158-83FE-BDBD90DB6B6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064000" y="1498600"/>
            <a:ext cx="864000" cy="2804400"/>
          </a:xfrm>
          <a:solidFill>
            <a:schemeClr val="accent2"/>
          </a:solidFill>
        </p:spPr>
        <p:txBody>
          <a:bodyPr/>
          <a:lstStyle>
            <a:lvl1pPr>
              <a:defRPr sz="100" b="0">
                <a:solidFill>
                  <a:srgbClr val="FFFF00"/>
                </a:solidFill>
              </a:defRPr>
            </a:lvl1pPr>
          </a:lstStyle>
          <a:p>
            <a:pPr lvl="0"/>
            <a:r>
              <a:rPr lang="de-DE" dirty="0"/>
              <a:t>.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496BBD3F-6F1D-0F4C-B81A-75C9C81D30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0" y="426880"/>
            <a:ext cx="1211199" cy="314325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F036F669-1943-514C-B5F7-972521EEF1A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7173" y="336773"/>
            <a:ext cx="2036826" cy="49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2608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53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30FAE21B-93A1-42CD-A8FB-CEF06B682895}"/>
              </a:ext>
            </a:extLst>
          </p:cNvPr>
          <p:cNvGrpSpPr/>
          <p:nvPr userDrawn="1"/>
        </p:nvGrpSpPr>
        <p:grpSpPr>
          <a:xfrm>
            <a:off x="541716" y="1069975"/>
            <a:ext cx="8243887" cy="5788025"/>
            <a:chOff x="455613" y="533400"/>
            <a:chExt cx="8243887" cy="5788025"/>
          </a:xfrm>
          <a:solidFill>
            <a:schemeClr val="accent4"/>
          </a:solidFill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1579110B-7C78-43BF-9809-131228E1BAA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613" y="533400"/>
              <a:ext cx="3340100" cy="5788025"/>
            </a:xfrm>
            <a:custGeom>
              <a:avLst/>
              <a:gdLst>
                <a:gd name="T0" fmla="*/ 0 w 3503"/>
                <a:gd name="T1" fmla="*/ 470 h 6066"/>
                <a:gd name="T2" fmla="*/ 0 w 3503"/>
                <a:gd name="T3" fmla="*/ 470 h 6066"/>
                <a:gd name="T4" fmla="*/ 1189 w 3503"/>
                <a:gd name="T5" fmla="*/ 6066 h 6066"/>
                <a:gd name="T6" fmla="*/ 3503 w 3503"/>
                <a:gd name="T7" fmla="*/ 6066 h 6066"/>
                <a:gd name="T8" fmla="*/ 2214 w 3503"/>
                <a:gd name="T9" fmla="*/ 0 h 6066"/>
                <a:gd name="T10" fmla="*/ 0 w 3503"/>
                <a:gd name="T11" fmla="*/ 470 h 6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03" h="6066">
                  <a:moveTo>
                    <a:pt x="0" y="470"/>
                  </a:moveTo>
                  <a:lnTo>
                    <a:pt x="0" y="470"/>
                  </a:lnTo>
                  <a:lnTo>
                    <a:pt x="1189" y="6066"/>
                  </a:lnTo>
                  <a:lnTo>
                    <a:pt x="3503" y="6066"/>
                  </a:lnTo>
                  <a:lnTo>
                    <a:pt x="2214" y="0"/>
                  </a:lnTo>
                  <a:lnTo>
                    <a:pt x="0" y="47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04345EB5-2F06-405C-852C-394D312AA78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9400" y="533400"/>
              <a:ext cx="3340100" cy="5788025"/>
            </a:xfrm>
            <a:custGeom>
              <a:avLst/>
              <a:gdLst>
                <a:gd name="T0" fmla="*/ 0 w 3504"/>
                <a:gd name="T1" fmla="*/ 470 h 6066"/>
                <a:gd name="T2" fmla="*/ 0 w 3504"/>
                <a:gd name="T3" fmla="*/ 470 h 6066"/>
                <a:gd name="T4" fmla="*/ 1190 w 3504"/>
                <a:gd name="T5" fmla="*/ 6066 h 6066"/>
                <a:gd name="T6" fmla="*/ 3504 w 3504"/>
                <a:gd name="T7" fmla="*/ 6066 h 6066"/>
                <a:gd name="T8" fmla="*/ 2214 w 3504"/>
                <a:gd name="T9" fmla="*/ 0 h 6066"/>
                <a:gd name="T10" fmla="*/ 0 w 3504"/>
                <a:gd name="T11" fmla="*/ 470 h 6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04" h="6066">
                  <a:moveTo>
                    <a:pt x="0" y="470"/>
                  </a:moveTo>
                  <a:lnTo>
                    <a:pt x="0" y="470"/>
                  </a:lnTo>
                  <a:lnTo>
                    <a:pt x="1190" y="6066"/>
                  </a:lnTo>
                  <a:lnTo>
                    <a:pt x="3504" y="6066"/>
                  </a:lnTo>
                  <a:lnTo>
                    <a:pt x="2214" y="0"/>
                  </a:lnTo>
                  <a:lnTo>
                    <a:pt x="0" y="47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0736" y="2067240"/>
            <a:ext cx="6750000" cy="2358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5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000" y="6206400"/>
            <a:ext cx="1522800" cy="36000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900" b="1" cap="all" spc="90" baseline="0"/>
            </a:lvl1pPr>
          </a:lstStyle>
          <a:p>
            <a:fld id="{E4612975-D8C2-4BA9-A85C-A39EEEE43493}" type="datetime4">
              <a:rPr lang="de-DE" smtClean="0"/>
              <a:pPr/>
              <a:t>13. Januar 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14799" y="6205104"/>
            <a:ext cx="5400000" cy="360000"/>
          </a:xfrm>
        </p:spPr>
        <p:txBody>
          <a:bodyPr/>
          <a:lstStyle>
            <a:lvl1pPr>
              <a:defRPr sz="1000"/>
            </a:lvl1pPr>
          </a:lstStyle>
          <a:p>
            <a:r>
              <a:rPr lang="de-DE" dirty="0"/>
              <a:t>Titel Vorname Name, Bereich Fakultät, ggf. Institut/Professur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02B93D8C-AA19-9146-AC06-E29A4AFBFA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0" y="426880"/>
            <a:ext cx="1211199" cy="314325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D08CEF18-DCA1-F947-900E-0D2127ECE3E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7173" y="336773"/>
            <a:ext cx="2036826" cy="49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7325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53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164" y="1445220"/>
            <a:ext cx="8067674" cy="4690468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Vorname Name, Bereich Fakultät, ggf. Institut/Professur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454C-C8BB-450C-A446-EA3D813FE4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64221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0002" y="1447200"/>
            <a:ext cx="3925836" cy="4690800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Vorname Name, Bereich Fakultät, ggf. Institut/Professur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454C-C8BB-450C-A446-EA3D813FE484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D9A6F8F6-0E4C-4AD1-BF40-19A8E1937FC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8162" y="1500189"/>
            <a:ext cx="3927475" cy="4638674"/>
          </a:xfrm>
        </p:spPr>
        <p:txBody>
          <a:bodyPr anchor="ctr" anchorCtr="0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05135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13">
          <p15:clr>
            <a:srgbClr val="FBAE40"/>
          </p15:clr>
        </p15:guide>
        <p15:guide id="2" pos="294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1" y="4845080"/>
            <a:ext cx="7703998" cy="1290608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3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000" y="6206400"/>
            <a:ext cx="1522800" cy="36000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900" b="1" cap="all" spc="90" baseline="0"/>
            </a:lvl1pPr>
          </a:lstStyle>
          <a:p>
            <a:fld id="{BFBAF385-7378-4A32-85D2-65025305A3A0}" type="datetime4">
              <a:rPr lang="de-DE" smtClean="0"/>
              <a:pPr/>
              <a:t>13. Januar 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14799" y="6205104"/>
            <a:ext cx="5400000" cy="360000"/>
          </a:xfrm>
        </p:spPr>
        <p:txBody>
          <a:bodyPr/>
          <a:lstStyle>
            <a:lvl1pPr>
              <a:defRPr sz="1000"/>
            </a:lvl1pPr>
          </a:lstStyle>
          <a:p>
            <a:r>
              <a:rPr lang="de-DE" dirty="0"/>
              <a:t>Titel Vorname Name, Bereich Fakultät, ggf. Institut/Professur</a:t>
            </a:r>
          </a:p>
        </p:txBody>
      </p:sp>
      <p:sp>
        <p:nvSpPr>
          <p:cNvPr id="16" name="Bildplatzhalter 15">
            <a:extLst>
              <a:ext uri="{FF2B5EF4-FFF2-40B4-BE49-F238E27FC236}">
                <a16:creationId xmlns:a16="http://schemas.microsoft.com/office/drawing/2014/main" id="{ABD0A9EC-9FD7-4222-9E83-3F5E6A446F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20000" y="1144800"/>
            <a:ext cx="7704000" cy="3510000"/>
          </a:xfrm>
        </p:spPr>
        <p:txBody>
          <a:bodyPr anchor="ctr" anchorCtr="0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26CE19A3-C32F-4FAF-8423-498AA814CF6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6000" y="1498600"/>
            <a:ext cx="864000" cy="2804400"/>
          </a:xfrm>
          <a:solidFill>
            <a:schemeClr val="accent5"/>
          </a:solidFill>
        </p:spPr>
        <p:txBody>
          <a:bodyPr/>
          <a:lstStyle>
            <a:lvl1pPr>
              <a:defRPr sz="100" b="0">
                <a:solidFill>
                  <a:srgbClr val="FFFF00"/>
                </a:solidFill>
              </a:defRPr>
            </a:lvl1pPr>
          </a:lstStyle>
          <a:p>
            <a:pPr lvl="0"/>
            <a:r>
              <a:rPr lang="de-DE" dirty="0"/>
              <a:t>..</a:t>
            </a:r>
          </a:p>
        </p:txBody>
      </p:sp>
      <p:sp>
        <p:nvSpPr>
          <p:cNvPr id="14" name="Textplatzhalter 12">
            <a:extLst>
              <a:ext uri="{FF2B5EF4-FFF2-40B4-BE49-F238E27FC236}">
                <a16:creationId xmlns:a16="http://schemas.microsoft.com/office/drawing/2014/main" id="{0AE1426E-61B7-4158-83FE-BDBD90DB6B6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064000" y="1498600"/>
            <a:ext cx="864000" cy="2804400"/>
          </a:xfrm>
          <a:solidFill>
            <a:schemeClr val="accent5"/>
          </a:solidFill>
        </p:spPr>
        <p:txBody>
          <a:bodyPr/>
          <a:lstStyle>
            <a:lvl1pPr>
              <a:defRPr sz="100" b="0">
                <a:solidFill>
                  <a:srgbClr val="FFFF00"/>
                </a:solidFill>
              </a:defRPr>
            </a:lvl1pPr>
          </a:lstStyle>
          <a:p>
            <a:pPr lvl="0"/>
            <a:r>
              <a:rPr lang="de-DE" dirty="0"/>
              <a:t>.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496BBD3F-6F1D-0F4C-B81A-75C9C81D30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0" y="426880"/>
            <a:ext cx="1211199" cy="314325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F036F669-1943-514C-B5F7-972521EEF1A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7173" y="336773"/>
            <a:ext cx="2036826" cy="49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3470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53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30FAE21B-93A1-42CD-A8FB-CEF06B682895}"/>
              </a:ext>
            </a:extLst>
          </p:cNvPr>
          <p:cNvGrpSpPr/>
          <p:nvPr userDrawn="1"/>
        </p:nvGrpSpPr>
        <p:grpSpPr>
          <a:xfrm>
            <a:off x="541716" y="1069975"/>
            <a:ext cx="8243887" cy="5788025"/>
            <a:chOff x="455613" y="533400"/>
            <a:chExt cx="8243887" cy="5788025"/>
          </a:xfrm>
          <a:solidFill>
            <a:schemeClr val="accent5"/>
          </a:solidFill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1579110B-7C78-43BF-9809-131228E1BAA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613" y="533400"/>
              <a:ext cx="3340100" cy="5788025"/>
            </a:xfrm>
            <a:custGeom>
              <a:avLst/>
              <a:gdLst>
                <a:gd name="T0" fmla="*/ 0 w 3503"/>
                <a:gd name="T1" fmla="*/ 470 h 6066"/>
                <a:gd name="T2" fmla="*/ 0 w 3503"/>
                <a:gd name="T3" fmla="*/ 470 h 6066"/>
                <a:gd name="T4" fmla="*/ 1189 w 3503"/>
                <a:gd name="T5" fmla="*/ 6066 h 6066"/>
                <a:gd name="T6" fmla="*/ 3503 w 3503"/>
                <a:gd name="T7" fmla="*/ 6066 h 6066"/>
                <a:gd name="T8" fmla="*/ 2214 w 3503"/>
                <a:gd name="T9" fmla="*/ 0 h 6066"/>
                <a:gd name="T10" fmla="*/ 0 w 3503"/>
                <a:gd name="T11" fmla="*/ 470 h 6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03" h="6066">
                  <a:moveTo>
                    <a:pt x="0" y="470"/>
                  </a:moveTo>
                  <a:lnTo>
                    <a:pt x="0" y="470"/>
                  </a:lnTo>
                  <a:lnTo>
                    <a:pt x="1189" y="6066"/>
                  </a:lnTo>
                  <a:lnTo>
                    <a:pt x="3503" y="6066"/>
                  </a:lnTo>
                  <a:lnTo>
                    <a:pt x="2214" y="0"/>
                  </a:lnTo>
                  <a:lnTo>
                    <a:pt x="0" y="47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04345EB5-2F06-405C-852C-394D312AA78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9400" y="533400"/>
              <a:ext cx="3340100" cy="5788025"/>
            </a:xfrm>
            <a:custGeom>
              <a:avLst/>
              <a:gdLst>
                <a:gd name="T0" fmla="*/ 0 w 3504"/>
                <a:gd name="T1" fmla="*/ 470 h 6066"/>
                <a:gd name="T2" fmla="*/ 0 w 3504"/>
                <a:gd name="T3" fmla="*/ 470 h 6066"/>
                <a:gd name="T4" fmla="*/ 1190 w 3504"/>
                <a:gd name="T5" fmla="*/ 6066 h 6066"/>
                <a:gd name="T6" fmla="*/ 3504 w 3504"/>
                <a:gd name="T7" fmla="*/ 6066 h 6066"/>
                <a:gd name="T8" fmla="*/ 2214 w 3504"/>
                <a:gd name="T9" fmla="*/ 0 h 6066"/>
                <a:gd name="T10" fmla="*/ 0 w 3504"/>
                <a:gd name="T11" fmla="*/ 470 h 6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04" h="6066">
                  <a:moveTo>
                    <a:pt x="0" y="470"/>
                  </a:moveTo>
                  <a:lnTo>
                    <a:pt x="0" y="470"/>
                  </a:lnTo>
                  <a:lnTo>
                    <a:pt x="1190" y="6066"/>
                  </a:lnTo>
                  <a:lnTo>
                    <a:pt x="3504" y="6066"/>
                  </a:lnTo>
                  <a:lnTo>
                    <a:pt x="2214" y="0"/>
                  </a:lnTo>
                  <a:lnTo>
                    <a:pt x="0" y="47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0736" y="2067240"/>
            <a:ext cx="6750000" cy="2358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5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000" y="6206400"/>
            <a:ext cx="1522800" cy="36000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900" b="1" cap="all" spc="90" baseline="0"/>
            </a:lvl1pPr>
          </a:lstStyle>
          <a:p>
            <a:fld id="{E4612975-D8C2-4BA9-A85C-A39EEEE43493}" type="datetime4">
              <a:rPr lang="de-DE" smtClean="0"/>
              <a:pPr/>
              <a:t>13. Januar 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14799" y="6205104"/>
            <a:ext cx="5400000" cy="360000"/>
          </a:xfrm>
        </p:spPr>
        <p:txBody>
          <a:bodyPr/>
          <a:lstStyle>
            <a:lvl1pPr>
              <a:defRPr sz="1000"/>
            </a:lvl1pPr>
          </a:lstStyle>
          <a:p>
            <a:r>
              <a:rPr lang="de-DE" dirty="0"/>
              <a:t>Prof. Barbara Mikus, Fakultät Wirtschaftswissenschaft und Wirtschaftsingenieurwesen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02B93D8C-AA19-9146-AC06-E29A4AFBFA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0" y="426880"/>
            <a:ext cx="1211199" cy="314325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D08CEF18-DCA1-F947-900E-0D2127ECE3E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7173" y="336773"/>
            <a:ext cx="2036826" cy="49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560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53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164" y="1445220"/>
            <a:ext cx="8067674" cy="4690468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Vorname Name, Bereich Fakultät, ggf. Institut/Professur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454C-C8BB-450C-A446-EA3D813FE4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7161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0002" y="1447200"/>
            <a:ext cx="3925836" cy="4690800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Vorname Name, Bereich Fakultät, ggf. Institut/Professur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454C-C8BB-450C-A446-EA3D813FE484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D9A6F8F6-0E4C-4AD1-BF40-19A8E1937FC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8162" y="1500189"/>
            <a:ext cx="3927475" cy="4638674"/>
          </a:xfrm>
        </p:spPr>
        <p:txBody>
          <a:bodyPr anchor="ctr" anchorCtr="0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3815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13">
          <p15:clr>
            <a:srgbClr val="FBAE40"/>
          </p15:clr>
        </p15:guide>
        <p15:guide id="2" pos="2948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1" y="4845080"/>
            <a:ext cx="7703998" cy="1290608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3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000" y="6206400"/>
            <a:ext cx="1522800" cy="36000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900" b="1" cap="all" spc="90" baseline="0"/>
            </a:lvl1pPr>
          </a:lstStyle>
          <a:p>
            <a:fld id="{BFBAF385-7378-4A32-85D2-65025305A3A0}" type="datetime4">
              <a:rPr lang="de-DE" smtClean="0"/>
              <a:pPr/>
              <a:t>13. Januar 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14799" y="6205104"/>
            <a:ext cx="5400000" cy="360000"/>
          </a:xfrm>
        </p:spPr>
        <p:txBody>
          <a:bodyPr/>
          <a:lstStyle>
            <a:lvl1pPr>
              <a:defRPr sz="1000"/>
            </a:lvl1pPr>
          </a:lstStyle>
          <a:p>
            <a:r>
              <a:rPr lang="de-DE" dirty="0"/>
              <a:t>Titel Vorname Name, Bereich Fakultät, ggf. Institut/Professur</a:t>
            </a:r>
          </a:p>
        </p:txBody>
      </p:sp>
      <p:sp>
        <p:nvSpPr>
          <p:cNvPr id="16" name="Bildplatzhalter 15">
            <a:extLst>
              <a:ext uri="{FF2B5EF4-FFF2-40B4-BE49-F238E27FC236}">
                <a16:creationId xmlns:a16="http://schemas.microsoft.com/office/drawing/2014/main" id="{ABD0A9EC-9FD7-4222-9E83-3F5E6A446F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20000" y="1144800"/>
            <a:ext cx="7704000" cy="3510000"/>
          </a:xfrm>
        </p:spPr>
        <p:txBody>
          <a:bodyPr anchor="ctr" anchorCtr="0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26CE19A3-C32F-4FAF-8423-498AA814CF6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6000" y="1498600"/>
            <a:ext cx="864000" cy="2804400"/>
          </a:xfrm>
          <a:solidFill>
            <a:schemeClr val="accent6"/>
          </a:solidFill>
        </p:spPr>
        <p:txBody>
          <a:bodyPr/>
          <a:lstStyle>
            <a:lvl1pPr>
              <a:defRPr sz="100" b="0">
                <a:solidFill>
                  <a:srgbClr val="FFFF00"/>
                </a:solidFill>
              </a:defRPr>
            </a:lvl1pPr>
          </a:lstStyle>
          <a:p>
            <a:pPr lvl="0"/>
            <a:r>
              <a:rPr lang="de-DE" dirty="0"/>
              <a:t>..</a:t>
            </a:r>
          </a:p>
        </p:txBody>
      </p:sp>
      <p:sp>
        <p:nvSpPr>
          <p:cNvPr id="14" name="Textplatzhalter 12">
            <a:extLst>
              <a:ext uri="{FF2B5EF4-FFF2-40B4-BE49-F238E27FC236}">
                <a16:creationId xmlns:a16="http://schemas.microsoft.com/office/drawing/2014/main" id="{0AE1426E-61B7-4158-83FE-BDBD90DB6B6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064000" y="1498600"/>
            <a:ext cx="864000" cy="2804400"/>
          </a:xfrm>
          <a:solidFill>
            <a:schemeClr val="accent6"/>
          </a:solidFill>
        </p:spPr>
        <p:txBody>
          <a:bodyPr/>
          <a:lstStyle>
            <a:lvl1pPr>
              <a:defRPr sz="100" b="0">
                <a:solidFill>
                  <a:srgbClr val="FFFF00"/>
                </a:solidFill>
              </a:defRPr>
            </a:lvl1pPr>
          </a:lstStyle>
          <a:p>
            <a:pPr lvl="0"/>
            <a:r>
              <a:rPr lang="de-DE" dirty="0"/>
              <a:t>.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496BBD3F-6F1D-0F4C-B81A-75C9C81D30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0" y="426880"/>
            <a:ext cx="1211199" cy="314325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F036F669-1943-514C-B5F7-972521EEF1A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7173" y="336773"/>
            <a:ext cx="2036826" cy="49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2520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53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30FAE21B-93A1-42CD-A8FB-CEF06B682895}"/>
              </a:ext>
            </a:extLst>
          </p:cNvPr>
          <p:cNvGrpSpPr/>
          <p:nvPr userDrawn="1"/>
        </p:nvGrpSpPr>
        <p:grpSpPr>
          <a:xfrm>
            <a:off x="541716" y="1069975"/>
            <a:ext cx="8243887" cy="5788025"/>
            <a:chOff x="455613" y="533400"/>
            <a:chExt cx="8243887" cy="5788025"/>
          </a:xfrm>
          <a:solidFill>
            <a:schemeClr val="accent6"/>
          </a:solidFill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1579110B-7C78-43BF-9809-131228E1BAA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613" y="533400"/>
              <a:ext cx="3340100" cy="5788025"/>
            </a:xfrm>
            <a:custGeom>
              <a:avLst/>
              <a:gdLst>
                <a:gd name="T0" fmla="*/ 0 w 3503"/>
                <a:gd name="T1" fmla="*/ 470 h 6066"/>
                <a:gd name="T2" fmla="*/ 0 w 3503"/>
                <a:gd name="T3" fmla="*/ 470 h 6066"/>
                <a:gd name="T4" fmla="*/ 1189 w 3503"/>
                <a:gd name="T5" fmla="*/ 6066 h 6066"/>
                <a:gd name="T6" fmla="*/ 3503 w 3503"/>
                <a:gd name="T7" fmla="*/ 6066 h 6066"/>
                <a:gd name="T8" fmla="*/ 2214 w 3503"/>
                <a:gd name="T9" fmla="*/ 0 h 6066"/>
                <a:gd name="T10" fmla="*/ 0 w 3503"/>
                <a:gd name="T11" fmla="*/ 470 h 6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03" h="6066">
                  <a:moveTo>
                    <a:pt x="0" y="470"/>
                  </a:moveTo>
                  <a:lnTo>
                    <a:pt x="0" y="470"/>
                  </a:lnTo>
                  <a:lnTo>
                    <a:pt x="1189" y="6066"/>
                  </a:lnTo>
                  <a:lnTo>
                    <a:pt x="3503" y="6066"/>
                  </a:lnTo>
                  <a:lnTo>
                    <a:pt x="2214" y="0"/>
                  </a:lnTo>
                  <a:lnTo>
                    <a:pt x="0" y="47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04345EB5-2F06-405C-852C-394D312AA78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9400" y="533400"/>
              <a:ext cx="3340100" cy="5788025"/>
            </a:xfrm>
            <a:custGeom>
              <a:avLst/>
              <a:gdLst>
                <a:gd name="T0" fmla="*/ 0 w 3504"/>
                <a:gd name="T1" fmla="*/ 470 h 6066"/>
                <a:gd name="T2" fmla="*/ 0 w 3504"/>
                <a:gd name="T3" fmla="*/ 470 h 6066"/>
                <a:gd name="T4" fmla="*/ 1190 w 3504"/>
                <a:gd name="T5" fmla="*/ 6066 h 6066"/>
                <a:gd name="T6" fmla="*/ 3504 w 3504"/>
                <a:gd name="T7" fmla="*/ 6066 h 6066"/>
                <a:gd name="T8" fmla="*/ 2214 w 3504"/>
                <a:gd name="T9" fmla="*/ 0 h 6066"/>
                <a:gd name="T10" fmla="*/ 0 w 3504"/>
                <a:gd name="T11" fmla="*/ 470 h 6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04" h="6066">
                  <a:moveTo>
                    <a:pt x="0" y="470"/>
                  </a:moveTo>
                  <a:lnTo>
                    <a:pt x="0" y="470"/>
                  </a:lnTo>
                  <a:lnTo>
                    <a:pt x="1190" y="6066"/>
                  </a:lnTo>
                  <a:lnTo>
                    <a:pt x="3504" y="6066"/>
                  </a:lnTo>
                  <a:lnTo>
                    <a:pt x="2214" y="0"/>
                  </a:lnTo>
                  <a:lnTo>
                    <a:pt x="0" y="47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0736" y="2067240"/>
            <a:ext cx="6750000" cy="2358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5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000" y="6206400"/>
            <a:ext cx="1522800" cy="36000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900" b="1" cap="all" spc="90" baseline="0"/>
            </a:lvl1pPr>
          </a:lstStyle>
          <a:p>
            <a:fld id="{E4612975-D8C2-4BA9-A85C-A39EEEE43493}" type="datetime4">
              <a:rPr lang="de-DE" smtClean="0"/>
              <a:pPr/>
              <a:t>13. Januar 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14799" y="6205104"/>
            <a:ext cx="5400000" cy="360000"/>
          </a:xfrm>
        </p:spPr>
        <p:txBody>
          <a:bodyPr/>
          <a:lstStyle>
            <a:lvl1pPr>
              <a:defRPr sz="1000"/>
            </a:lvl1pPr>
          </a:lstStyle>
          <a:p>
            <a:r>
              <a:rPr lang="de-DE" dirty="0"/>
              <a:t>Titel Vorname Name, Bereich Fakultät, ggf. Institut/Professur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02B93D8C-AA19-9146-AC06-E29A4AFBFA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0" y="426880"/>
            <a:ext cx="1211199" cy="314325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D08CEF18-DCA1-F947-900E-0D2127ECE3E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7173" y="336773"/>
            <a:ext cx="2036826" cy="49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2711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53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164" y="1445220"/>
            <a:ext cx="8067674" cy="4690468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Vorname Name, Bereich Fakultät, ggf. Institut/Professur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454C-C8BB-450C-A446-EA3D813FE4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6303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30FAE21B-93A1-42CD-A8FB-CEF06B682895}"/>
              </a:ext>
            </a:extLst>
          </p:cNvPr>
          <p:cNvGrpSpPr/>
          <p:nvPr userDrawn="1"/>
        </p:nvGrpSpPr>
        <p:grpSpPr>
          <a:xfrm>
            <a:off x="541716" y="1069975"/>
            <a:ext cx="8243887" cy="5788025"/>
            <a:chOff x="455613" y="533400"/>
            <a:chExt cx="8243887" cy="5788025"/>
          </a:xfrm>
          <a:solidFill>
            <a:schemeClr val="accent2"/>
          </a:solidFill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1579110B-7C78-43BF-9809-131228E1BAA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613" y="533400"/>
              <a:ext cx="3340100" cy="5788025"/>
            </a:xfrm>
            <a:custGeom>
              <a:avLst/>
              <a:gdLst>
                <a:gd name="T0" fmla="*/ 0 w 3503"/>
                <a:gd name="T1" fmla="*/ 470 h 6066"/>
                <a:gd name="T2" fmla="*/ 0 w 3503"/>
                <a:gd name="T3" fmla="*/ 470 h 6066"/>
                <a:gd name="T4" fmla="*/ 1189 w 3503"/>
                <a:gd name="T5" fmla="*/ 6066 h 6066"/>
                <a:gd name="T6" fmla="*/ 3503 w 3503"/>
                <a:gd name="T7" fmla="*/ 6066 h 6066"/>
                <a:gd name="T8" fmla="*/ 2214 w 3503"/>
                <a:gd name="T9" fmla="*/ 0 h 6066"/>
                <a:gd name="T10" fmla="*/ 0 w 3503"/>
                <a:gd name="T11" fmla="*/ 470 h 6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03" h="6066">
                  <a:moveTo>
                    <a:pt x="0" y="470"/>
                  </a:moveTo>
                  <a:lnTo>
                    <a:pt x="0" y="470"/>
                  </a:lnTo>
                  <a:lnTo>
                    <a:pt x="1189" y="6066"/>
                  </a:lnTo>
                  <a:lnTo>
                    <a:pt x="3503" y="6066"/>
                  </a:lnTo>
                  <a:lnTo>
                    <a:pt x="2214" y="0"/>
                  </a:lnTo>
                  <a:lnTo>
                    <a:pt x="0" y="47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04345EB5-2F06-405C-852C-394D312AA78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9400" y="533400"/>
              <a:ext cx="3340100" cy="5788025"/>
            </a:xfrm>
            <a:custGeom>
              <a:avLst/>
              <a:gdLst>
                <a:gd name="T0" fmla="*/ 0 w 3504"/>
                <a:gd name="T1" fmla="*/ 470 h 6066"/>
                <a:gd name="T2" fmla="*/ 0 w 3504"/>
                <a:gd name="T3" fmla="*/ 470 h 6066"/>
                <a:gd name="T4" fmla="*/ 1190 w 3504"/>
                <a:gd name="T5" fmla="*/ 6066 h 6066"/>
                <a:gd name="T6" fmla="*/ 3504 w 3504"/>
                <a:gd name="T7" fmla="*/ 6066 h 6066"/>
                <a:gd name="T8" fmla="*/ 2214 w 3504"/>
                <a:gd name="T9" fmla="*/ 0 h 6066"/>
                <a:gd name="T10" fmla="*/ 0 w 3504"/>
                <a:gd name="T11" fmla="*/ 470 h 6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04" h="6066">
                  <a:moveTo>
                    <a:pt x="0" y="470"/>
                  </a:moveTo>
                  <a:lnTo>
                    <a:pt x="0" y="470"/>
                  </a:lnTo>
                  <a:lnTo>
                    <a:pt x="1190" y="6066"/>
                  </a:lnTo>
                  <a:lnTo>
                    <a:pt x="3504" y="6066"/>
                  </a:lnTo>
                  <a:lnTo>
                    <a:pt x="2214" y="0"/>
                  </a:lnTo>
                  <a:lnTo>
                    <a:pt x="0" y="47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0736" y="2067240"/>
            <a:ext cx="6750000" cy="2358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54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000" y="6206400"/>
            <a:ext cx="1522800" cy="36000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900" b="1" cap="all" spc="90" baseline="0"/>
            </a:lvl1pPr>
          </a:lstStyle>
          <a:p>
            <a:fld id="{E4612975-D8C2-4BA9-A85C-A39EEEE43493}" type="datetime4">
              <a:rPr lang="de-DE" smtClean="0"/>
              <a:pPr/>
              <a:t>13. Januar 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14799" y="6205104"/>
            <a:ext cx="5400000" cy="360000"/>
          </a:xfrm>
        </p:spPr>
        <p:txBody>
          <a:bodyPr/>
          <a:lstStyle>
            <a:lvl1pPr>
              <a:defRPr sz="1000"/>
            </a:lvl1pPr>
          </a:lstStyle>
          <a:p>
            <a:r>
              <a:rPr lang="de-DE" dirty="0"/>
              <a:t>Titel Vorname Name, Bereich Fakultät, ggf. Institut/Professur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02B93D8C-AA19-9146-AC06-E29A4AFBFA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0" y="426880"/>
            <a:ext cx="1211199" cy="314325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D08CEF18-DCA1-F947-900E-0D2127ECE3E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7173" y="336773"/>
            <a:ext cx="2036826" cy="49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1456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53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0002" y="1447200"/>
            <a:ext cx="3925836" cy="4690800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Vorname Name, Bereich Fakultät, ggf. Institut/Professur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454C-C8BB-450C-A446-EA3D813FE484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D9A6F8F6-0E4C-4AD1-BF40-19A8E1937FC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8162" y="1500189"/>
            <a:ext cx="3927475" cy="4638674"/>
          </a:xfrm>
        </p:spPr>
        <p:txBody>
          <a:bodyPr anchor="ctr" anchorCtr="0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06012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13">
          <p15:clr>
            <a:srgbClr val="FBAE40"/>
          </p15:clr>
        </p15:guide>
        <p15:guide id="2" pos="294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164" y="1445220"/>
            <a:ext cx="8067674" cy="469046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Vorname Name, Bereich Fakultät, ggf. Institut/Professur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454C-C8BB-450C-A446-EA3D813FE4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5822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0002" y="1447200"/>
            <a:ext cx="3925836" cy="4690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Vorname Name, Bereich Fakultät, ggf. Institut/Professur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454C-C8BB-450C-A446-EA3D813FE484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D9A6F8F6-0E4C-4AD1-BF40-19A8E1937FC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8162" y="1500189"/>
            <a:ext cx="3927475" cy="4638674"/>
          </a:xfrm>
        </p:spPr>
        <p:txBody>
          <a:bodyPr anchor="ctr" anchorCtr="0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1336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13">
          <p15:clr>
            <a:srgbClr val="FBAE40"/>
          </p15:clr>
        </p15:guide>
        <p15:guide id="2" pos="2948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1" y="4845080"/>
            <a:ext cx="7703998" cy="1290608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3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000" y="6206400"/>
            <a:ext cx="1522800" cy="36000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900" b="1" cap="all" spc="90" baseline="0"/>
            </a:lvl1pPr>
          </a:lstStyle>
          <a:p>
            <a:fld id="{BFBAF385-7378-4A32-85D2-65025305A3A0}" type="datetime4">
              <a:rPr lang="de-DE" smtClean="0"/>
              <a:pPr/>
              <a:t>13. Januar 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14799" y="6205104"/>
            <a:ext cx="5400000" cy="360000"/>
          </a:xfrm>
        </p:spPr>
        <p:txBody>
          <a:bodyPr/>
          <a:lstStyle>
            <a:lvl1pPr>
              <a:defRPr sz="1000"/>
            </a:lvl1pPr>
          </a:lstStyle>
          <a:p>
            <a:r>
              <a:rPr lang="de-DE" dirty="0"/>
              <a:t>Titel Vorname Name, Bereich Fakultät, ggf. Institut/Professur</a:t>
            </a:r>
          </a:p>
        </p:txBody>
      </p:sp>
      <p:sp>
        <p:nvSpPr>
          <p:cNvPr id="16" name="Bildplatzhalter 15">
            <a:extLst>
              <a:ext uri="{FF2B5EF4-FFF2-40B4-BE49-F238E27FC236}">
                <a16:creationId xmlns:a16="http://schemas.microsoft.com/office/drawing/2014/main" id="{ABD0A9EC-9FD7-4222-9E83-3F5E6A446F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20000" y="1144800"/>
            <a:ext cx="7704000" cy="3510000"/>
          </a:xfrm>
        </p:spPr>
        <p:txBody>
          <a:bodyPr anchor="ctr" anchorCtr="0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26CE19A3-C32F-4FAF-8423-498AA814CF6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6000" y="1498600"/>
            <a:ext cx="864000" cy="2804400"/>
          </a:xfrm>
          <a:solidFill>
            <a:schemeClr val="accent3"/>
          </a:solidFill>
        </p:spPr>
        <p:txBody>
          <a:bodyPr/>
          <a:lstStyle>
            <a:lvl1pPr>
              <a:defRPr sz="100" b="0">
                <a:solidFill>
                  <a:srgbClr val="FFFF00"/>
                </a:solidFill>
              </a:defRPr>
            </a:lvl1pPr>
          </a:lstStyle>
          <a:p>
            <a:pPr lvl="0"/>
            <a:r>
              <a:rPr lang="de-DE" dirty="0"/>
              <a:t>..</a:t>
            </a:r>
          </a:p>
        </p:txBody>
      </p:sp>
      <p:sp>
        <p:nvSpPr>
          <p:cNvPr id="14" name="Textplatzhalter 12">
            <a:extLst>
              <a:ext uri="{FF2B5EF4-FFF2-40B4-BE49-F238E27FC236}">
                <a16:creationId xmlns:a16="http://schemas.microsoft.com/office/drawing/2014/main" id="{0AE1426E-61B7-4158-83FE-BDBD90DB6B6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064000" y="1498600"/>
            <a:ext cx="864000" cy="2804400"/>
          </a:xfrm>
          <a:solidFill>
            <a:schemeClr val="accent3"/>
          </a:solidFill>
        </p:spPr>
        <p:txBody>
          <a:bodyPr/>
          <a:lstStyle>
            <a:lvl1pPr>
              <a:defRPr sz="100" b="0">
                <a:solidFill>
                  <a:srgbClr val="FFFF00"/>
                </a:solidFill>
              </a:defRPr>
            </a:lvl1pPr>
          </a:lstStyle>
          <a:p>
            <a:pPr lvl="0"/>
            <a:r>
              <a:rPr lang="de-DE" dirty="0"/>
              <a:t>.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496BBD3F-6F1D-0F4C-B81A-75C9C81D30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0" y="426880"/>
            <a:ext cx="1211199" cy="314325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F036F669-1943-514C-B5F7-972521EEF1A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7173" y="336773"/>
            <a:ext cx="2036826" cy="49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6478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5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30FAE21B-93A1-42CD-A8FB-CEF06B682895}"/>
              </a:ext>
            </a:extLst>
          </p:cNvPr>
          <p:cNvGrpSpPr/>
          <p:nvPr userDrawn="1"/>
        </p:nvGrpSpPr>
        <p:grpSpPr>
          <a:xfrm>
            <a:off x="541716" y="1069975"/>
            <a:ext cx="8243887" cy="5788025"/>
            <a:chOff x="455613" y="533400"/>
            <a:chExt cx="8243887" cy="5788025"/>
          </a:xfrm>
          <a:solidFill>
            <a:schemeClr val="accent3"/>
          </a:solidFill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1579110B-7C78-43BF-9809-131228E1BAA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613" y="533400"/>
              <a:ext cx="3340100" cy="5788025"/>
            </a:xfrm>
            <a:custGeom>
              <a:avLst/>
              <a:gdLst>
                <a:gd name="T0" fmla="*/ 0 w 3503"/>
                <a:gd name="T1" fmla="*/ 470 h 6066"/>
                <a:gd name="T2" fmla="*/ 0 w 3503"/>
                <a:gd name="T3" fmla="*/ 470 h 6066"/>
                <a:gd name="T4" fmla="*/ 1189 w 3503"/>
                <a:gd name="T5" fmla="*/ 6066 h 6066"/>
                <a:gd name="T6" fmla="*/ 3503 w 3503"/>
                <a:gd name="T7" fmla="*/ 6066 h 6066"/>
                <a:gd name="T8" fmla="*/ 2214 w 3503"/>
                <a:gd name="T9" fmla="*/ 0 h 6066"/>
                <a:gd name="T10" fmla="*/ 0 w 3503"/>
                <a:gd name="T11" fmla="*/ 470 h 6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03" h="6066">
                  <a:moveTo>
                    <a:pt x="0" y="470"/>
                  </a:moveTo>
                  <a:lnTo>
                    <a:pt x="0" y="470"/>
                  </a:lnTo>
                  <a:lnTo>
                    <a:pt x="1189" y="6066"/>
                  </a:lnTo>
                  <a:lnTo>
                    <a:pt x="3503" y="6066"/>
                  </a:lnTo>
                  <a:lnTo>
                    <a:pt x="2214" y="0"/>
                  </a:lnTo>
                  <a:lnTo>
                    <a:pt x="0" y="47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04345EB5-2F06-405C-852C-394D312AA78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9400" y="533400"/>
              <a:ext cx="3340100" cy="5788025"/>
            </a:xfrm>
            <a:custGeom>
              <a:avLst/>
              <a:gdLst>
                <a:gd name="T0" fmla="*/ 0 w 3504"/>
                <a:gd name="T1" fmla="*/ 470 h 6066"/>
                <a:gd name="T2" fmla="*/ 0 w 3504"/>
                <a:gd name="T3" fmla="*/ 470 h 6066"/>
                <a:gd name="T4" fmla="*/ 1190 w 3504"/>
                <a:gd name="T5" fmla="*/ 6066 h 6066"/>
                <a:gd name="T6" fmla="*/ 3504 w 3504"/>
                <a:gd name="T7" fmla="*/ 6066 h 6066"/>
                <a:gd name="T8" fmla="*/ 2214 w 3504"/>
                <a:gd name="T9" fmla="*/ 0 h 6066"/>
                <a:gd name="T10" fmla="*/ 0 w 3504"/>
                <a:gd name="T11" fmla="*/ 470 h 6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04" h="6066">
                  <a:moveTo>
                    <a:pt x="0" y="470"/>
                  </a:moveTo>
                  <a:lnTo>
                    <a:pt x="0" y="470"/>
                  </a:lnTo>
                  <a:lnTo>
                    <a:pt x="1190" y="6066"/>
                  </a:lnTo>
                  <a:lnTo>
                    <a:pt x="3504" y="6066"/>
                  </a:lnTo>
                  <a:lnTo>
                    <a:pt x="2214" y="0"/>
                  </a:lnTo>
                  <a:lnTo>
                    <a:pt x="0" y="47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0736" y="2067240"/>
            <a:ext cx="6750000" cy="2358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5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000" y="6206400"/>
            <a:ext cx="1522800" cy="36000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900" b="1" cap="all" spc="90" baseline="0"/>
            </a:lvl1pPr>
          </a:lstStyle>
          <a:p>
            <a:fld id="{E4612975-D8C2-4BA9-A85C-A39EEEE43493}" type="datetime4">
              <a:rPr lang="de-DE" smtClean="0"/>
              <a:pPr/>
              <a:t>13. Januar 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14799" y="6205104"/>
            <a:ext cx="5400000" cy="360000"/>
          </a:xfrm>
        </p:spPr>
        <p:txBody>
          <a:bodyPr/>
          <a:lstStyle>
            <a:lvl1pPr>
              <a:defRPr sz="1000"/>
            </a:lvl1pPr>
          </a:lstStyle>
          <a:p>
            <a:r>
              <a:rPr lang="de-DE" dirty="0"/>
              <a:t>Titel Vorname Name, Bereich Fakultät, ggf. Institut/Professur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02B93D8C-AA19-9146-AC06-E29A4AFBFA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0" y="426880"/>
            <a:ext cx="1211199" cy="314325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D08CEF18-DCA1-F947-900E-0D2127ECE3E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7173" y="336773"/>
            <a:ext cx="2036826" cy="49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5339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53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164" y="1445220"/>
            <a:ext cx="8067674" cy="4690468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Vorname Name, Bereich Fakultät, ggf. Institut/Professur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454C-C8BB-450C-A446-EA3D813FE4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918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0002" y="1447200"/>
            <a:ext cx="3925836" cy="4690800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Vorname Name, Bereich Fakultät, ggf. Institut/Professur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454C-C8BB-450C-A446-EA3D813FE484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D9A6F8F6-0E4C-4AD1-BF40-19A8E1937FC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8162" y="1500189"/>
            <a:ext cx="3927475" cy="4638674"/>
          </a:xfrm>
        </p:spPr>
        <p:txBody>
          <a:bodyPr anchor="ctr" anchorCtr="0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07597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13">
          <p15:clr>
            <a:srgbClr val="FBAE40"/>
          </p15:clr>
        </p15:guide>
        <p15:guide id="2" pos="294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1" y="4845080"/>
            <a:ext cx="7703998" cy="1290608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3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000" y="6206400"/>
            <a:ext cx="1522800" cy="36000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900" b="1" cap="all" spc="90" baseline="0"/>
            </a:lvl1pPr>
          </a:lstStyle>
          <a:p>
            <a:fld id="{BFBAF385-7378-4A32-85D2-65025305A3A0}" type="datetime4">
              <a:rPr lang="de-DE" smtClean="0"/>
              <a:pPr/>
              <a:t>13. Januar 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14799" y="6205104"/>
            <a:ext cx="5400000" cy="360000"/>
          </a:xfrm>
        </p:spPr>
        <p:txBody>
          <a:bodyPr/>
          <a:lstStyle>
            <a:lvl1pPr>
              <a:defRPr sz="1000"/>
            </a:lvl1pPr>
          </a:lstStyle>
          <a:p>
            <a:r>
              <a:rPr lang="de-DE" dirty="0"/>
              <a:t>Titel Vorname Name, Bereich Fakultät, ggf. Institut/Professur</a:t>
            </a:r>
          </a:p>
        </p:txBody>
      </p:sp>
      <p:sp>
        <p:nvSpPr>
          <p:cNvPr id="16" name="Bildplatzhalter 15">
            <a:extLst>
              <a:ext uri="{FF2B5EF4-FFF2-40B4-BE49-F238E27FC236}">
                <a16:creationId xmlns:a16="http://schemas.microsoft.com/office/drawing/2014/main" id="{ABD0A9EC-9FD7-4222-9E83-3F5E6A446F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20000" y="1144800"/>
            <a:ext cx="7704000" cy="3510000"/>
          </a:xfrm>
        </p:spPr>
        <p:txBody>
          <a:bodyPr anchor="ctr" anchorCtr="0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26CE19A3-C32F-4FAF-8423-498AA814CF6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6000" y="1498600"/>
            <a:ext cx="864000" cy="2804400"/>
          </a:xfrm>
          <a:solidFill>
            <a:schemeClr val="accent4"/>
          </a:solidFill>
        </p:spPr>
        <p:txBody>
          <a:bodyPr/>
          <a:lstStyle>
            <a:lvl1pPr>
              <a:defRPr sz="100" b="0">
                <a:solidFill>
                  <a:srgbClr val="FFFF00"/>
                </a:solidFill>
              </a:defRPr>
            </a:lvl1pPr>
          </a:lstStyle>
          <a:p>
            <a:pPr lvl="0"/>
            <a:r>
              <a:rPr lang="de-DE" dirty="0"/>
              <a:t>..</a:t>
            </a:r>
          </a:p>
        </p:txBody>
      </p:sp>
      <p:sp>
        <p:nvSpPr>
          <p:cNvPr id="14" name="Textplatzhalter 12">
            <a:extLst>
              <a:ext uri="{FF2B5EF4-FFF2-40B4-BE49-F238E27FC236}">
                <a16:creationId xmlns:a16="http://schemas.microsoft.com/office/drawing/2014/main" id="{0AE1426E-61B7-4158-83FE-BDBD90DB6B6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064000" y="1498600"/>
            <a:ext cx="864000" cy="2804400"/>
          </a:xfrm>
          <a:solidFill>
            <a:schemeClr val="accent4"/>
          </a:solidFill>
        </p:spPr>
        <p:txBody>
          <a:bodyPr/>
          <a:lstStyle>
            <a:lvl1pPr>
              <a:defRPr sz="100" b="0">
                <a:solidFill>
                  <a:srgbClr val="FFFF00"/>
                </a:solidFill>
              </a:defRPr>
            </a:lvl1pPr>
          </a:lstStyle>
          <a:p>
            <a:pPr lvl="0"/>
            <a:r>
              <a:rPr lang="de-DE" dirty="0"/>
              <a:t>.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496BBD3F-6F1D-0F4C-B81A-75C9C81D30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0" y="426880"/>
            <a:ext cx="1211199" cy="314325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F036F669-1943-514C-B5F7-972521EEF1A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7173" y="336773"/>
            <a:ext cx="2036826" cy="49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8419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53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w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w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wmf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wmf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.wmf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feld 16">
            <a:extLst>
              <a:ext uri="{FF2B5EF4-FFF2-40B4-BE49-F238E27FC236}">
                <a16:creationId xmlns:a16="http://schemas.microsoft.com/office/drawing/2014/main" id="{473E5FEA-8EC8-4167-8CC5-8C678F2BEAB5}"/>
              </a:ext>
            </a:extLst>
          </p:cNvPr>
          <p:cNvSpPr txBox="1"/>
          <p:nvPr/>
        </p:nvSpPr>
        <p:spPr>
          <a:xfrm>
            <a:off x="1036800" y="6454197"/>
            <a:ext cx="3643200" cy="119345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>
              <a:lnSpc>
                <a:spcPts val="1100"/>
              </a:lnSpc>
            </a:pPr>
            <a:r>
              <a:rPr lang="de-DE" sz="850" dirty="0"/>
              <a:t>Hochschule für Technik, Wirtschaft und Kultur Leipzig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8164" y="362476"/>
            <a:ext cx="8067674" cy="7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8164" y="1445220"/>
            <a:ext cx="8067674" cy="469046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6799" y="6205104"/>
            <a:ext cx="3643203" cy="22416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lnSpc>
                <a:spcPts val="1100"/>
              </a:lnSpc>
              <a:defRPr sz="85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Titel Vorname Name, Bereich Fakultät, ggf. Institut/Professur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8163" y="6206400"/>
            <a:ext cx="367691" cy="36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5DDB454C-C8BB-450C-A446-EA3D813FE484}" type="slidenum">
              <a:rPr lang="de-DE" smtClean="0"/>
              <a:pPr/>
              <a:t>‹Nr.›</a:t>
            </a:fld>
            <a:endParaRPr lang="de-DE" dirty="0"/>
          </a:p>
        </p:txBody>
      </p:sp>
      <p:grpSp>
        <p:nvGrpSpPr>
          <p:cNvPr id="4" name="Gruppieren 3"/>
          <p:cNvGrpSpPr/>
          <p:nvPr/>
        </p:nvGrpSpPr>
        <p:grpSpPr>
          <a:xfrm>
            <a:off x="0" y="396000"/>
            <a:ext cx="9144002" cy="712800"/>
            <a:chOff x="0" y="396000"/>
            <a:chExt cx="9144002" cy="712800"/>
          </a:xfrm>
          <a:solidFill>
            <a:schemeClr val="accent1"/>
          </a:solidFill>
        </p:grpSpPr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0D256C55-B59E-439E-82E9-BE1ECB9C3F54}"/>
                </a:ext>
              </a:extLst>
            </p:cNvPr>
            <p:cNvSpPr/>
            <p:nvPr userDrawn="1"/>
          </p:nvSpPr>
          <p:spPr>
            <a:xfrm>
              <a:off x="0" y="396000"/>
              <a:ext cx="190800" cy="712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0A9106C6-A852-4621-A5E1-394E184478EA}"/>
                </a:ext>
              </a:extLst>
            </p:cNvPr>
            <p:cNvSpPr/>
            <p:nvPr userDrawn="1"/>
          </p:nvSpPr>
          <p:spPr>
            <a:xfrm>
              <a:off x="8953202" y="396000"/>
              <a:ext cx="190800" cy="712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5" name="Grafik 14">
            <a:extLst>
              <a:ext uri="{FF2B5EF4-FFF2-40B4-BE49-F238E27FC236}">
                <a16:creationId xmlns:a16="http://schemas.microsoft.com/office/drawing/2014/main" id="{3D1D8969-A280-40EB-9D0E-2CBB7D7044E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504" y="6252501"/>
            <a:ext cx="1137825" cy="295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876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hf hdr="0"/>
  <p:txStyles>
    <p:titleStyle>
      <a:lvl1pPr algn="l" defTabSz="914400" rtl="0" eaLnBrk="1" latinLnBrk="0" hangingPunct="1">
        <a:lnSpc>
          <a:spcPct val="108000"/>
        </a:lnSpc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7000"/>
        </a:lnSpc>
        <a:spcBef>
          <a:spcPts val="0"/>
        </a:spcBef>
        <a:buFontTx/>
        <a:buNone/>
        <a:defRPr sz="1800" b="1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7000"/>
        </a:lnSpc>
        <a:spcBef>
          <a:spcPts val="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80000" indent="-180000" algn="l" defTabSz="914400" rtl="0" eaLnBrk="1" latinLnBrk="0" hangingPunct="1">
        <a:lnSpc>
          <a:spcPct val="107000"/>
        </a:lnSpc>
        <a:spcBef>
          <a:spcPts val="0"/>
        </a:spcBef>
        <a:spcAft>
          <a:spcPts val="425"/>
        </a:spcAft>
        <a:buFont typeface="Work Sans" panose="00000500000000000000" pitchFamily="2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00" indent="-180000" algn="l" defTabSz="914400" rtl="0" eaLnBrk="1" latinLnBrk="0" hangingPunct="1">
        <a:lnSpc>
          <a:spcPct val="107000"/>
        </a:lnSpc>
        <a:spcBef>
          <a:spcPts val="0"/>
        </a:spcBef>
        <a:spcAft>
          <a:spcPts val="425"/>
        </a:spcAft>
        <a:buFont typeface="Work Sans" panose="00000500000000000000" pitchFamily="2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540000" indent="-180000" algn="l" defTabSz="914400" rtl="0" eaLnBrk="1" latinLnBrk="0" hangingPunct="1">
        <a:lnSpc>
          <a:spcPct val="107000"/>
        </a:lnSpc>
        <a:spcBef>
          <a:spcPts val="0"/>
        </a:spcBef>
        <a:spcAft>
          <a:spcPts val="425"/>
        </a:spcAft>
        <a:buFont typeface="Work Sans" panose="00000500000000000000" pitchFamily="2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421">
          <p15:clr>
            <a:srgbClr val="F26B43"/>
          </p15:clr>
        </p15:guide>
        <p15:guide id="2" pos="339">
          <p15:clr>
            <a:srgbClr val="F26B43"/>
          </p15:clr>
        </p15:guide>
        <p15:guide id="3" orient="horz" pos="273">
          <p15:clr>
            <a:srgbClr val="F26B43"/>
          </p15:clr>
        </p15:guide>
        <p15:guide id="4" orient="horz" pos="3865">
          <p15:clr>
            <a:srgbClr val="F26B43"/>
          </p15:clr>
        </p15:guide>
        <p15:guide id="5" orient="horz" pos="944">
          <p15:clr>
            <a:srgbClr val="F26B43"/>
          </p15:clr>
        </p15:guide>
        <p15:guide id="6" orient="horz" pos="4117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feld 16">
            <a:extLst>
              <a:ext uri="{FF2B5EF4-FFF2-40B4-BE49-F238E27FC236}">
                <a16:creationId xmlns:a16="http://schemas.microsoft.com/office/drawing/2014/main" id="{473E5FEA-8EC8-4167-8CC5-8C678F2BEAB5}"/>
              </a:ext>
            </a:extLst>
          </p:cNvPr>
          <p:cNvSpPr txBox="1"/>
          <p:nvPr/>
        </p:nvSpPr>
        <p:spPr>
          <a:xfrm>
            <a:off x="1036800" y="6454197"/>
            <a:ext cx="3643200" cy="119345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>
              <a:lnSpc>
                <a:spcPts val="1100"/>
              </a:lnSpc>
            </a:pPr>
            <a:r>
              <a:rPr lang="de-DE" sz="850" dirty="0"/>
              <a:t>Hochschule für Technik, Wirtschaft und Kultur Leipzig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8164" y="362476"/>
            <a:ext cx="8067674" cy="7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8164" y="1445220"/>
            <a:ext cx="8067674" cy="469046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6799" y="6205104"/>
            <a:ext cx="3643203" cy="22416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lnSpc>
                <a:spcPts val="1100"/>
              </a:lnSpc>
              <a:defRPr sz="85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Titel Vorname Name, Bereich Fakultät, ggf. Institut/Professur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8163" y="6206400"/>
            <a:ext cx="367691" cy="36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5DDB454C-C8BB-450C-A446-EA3D813FE484}" type="slidenum">
              <a:rPr lang="de-DE" smtClean="0"/>
              <a:pPr/>
              <a:t>‹Nr.›</a:t>
            </a:fld>
            <a:endParaRPr lang="de-DE" dirty="0"/>
          </a:p>
        </p:txBody>
      </p:sp>
      <p:grpSp>
        <p:nvGrpSpPr>
          <p:cNvPr id="4" name="Gruppieren 3"/>
          <p:cNvGrpSpPr/>
          <p:nvPr/>
        </p:nvGrpSpPr>
        <p:grpSpPr>
          <a:xfrm>
            <a:off x="0" y="396000"/>
            <a:ext cx="9144002" cy="712800"/>
            <a:chOff x="0" y="396000"/>
            <a:chExt cx="9144002" cy="712800"/>
          </a:xfrm>
          <a:solidFill>
            <a:schemeClr val="accent1"/>
          </a:solidFill>
        </p:grpSpPr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0D256C55-B59E-439E-82E9-BE1ECB9C3F54}"/>
                </a:ext>
              </a:extLst>
            </p:cNvPr>
            <p:cNvSpPr/>
            <p:nvPr userDrawn="1"/>
          </p:nvSpPr>
          <p:spPr>
            <a:xfrm>
              <a:off x="0" y="396000"/>
              <a:ext cx="190800" cy="7128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0A9106C6-A852-4621-A5E1-394E184478EA}"/>
                </a:ext>
              </a:extLst>
            </p:cNvPr>
            <p:cNvSpPr/>
            <p:nvPr userDrawn="1"/>
          </p:nvSpPr>
          <p:spPr>
            <a:xfrm>
              <a:off x="8953202" y="396000"/>
              <a:ext cx="190800" cy="7128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5" name="Grafik 14">
            <a:extLst>
              <a:ext uri="{FF2B5EF4-FFF2-40B4-BE49-F238E27FC236}">
                <a16:creationId xmlns:a16="http://schemas.microsoft.com/office/drawing/2014/main" id="{3D1D8969-A280-40EB-9D0E-2CBB7D7044E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504" y="6252501"/>
            <a:ext cx="1137825" cy="295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071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</p:sldLayoutIdLst>
  <p:hf hdr="0"/>
  <p:txStyles>
    <p:titleStyle>
      <a:lvl1pPr algn="l" defTabSz="914400" rtl="0" eaLnBrk="1" latinLnBrk="0" hangingPunct="1">
        <a:lnSpc>
          <a:spcPct val="108000"/>
        </a:lnSpc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7000"/>
        </a:lnSpc>
        <a:spcBef>
          <a:spcPts val="0"/>
        </a:spcBef>
        <a:buFontTx/>
        <a:buNone/>
        <a:defRPr sz="1800" b="1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7000"/>
        </a:lnSpc>
        <a:spcBef>
          <a:spcPts val="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80000" indent="-180000" algn="l" defTabSz="914400" rtl="0" eaLnBrk="1" latinLnBrk="0" hangingPunct="1">
        <a:lnSpc>
          <a:spcPct val="107000"/>
        </a:lnSpc>
        <a:spcBef>
          <a:spcPts val="0"/>
        </a:spcBef>
        <a:spcAft>
          <a:spcPts val="425"/>
        </a:spcAft>
        <a:buFont typeface="Work Sans" panose="00000500000000000000" pitchFamily="2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00" indent="-180000" algn="l" defTabSz="914400" rtl="0" eaLnBrk="1" latinLnBrk="0" hangingPunct="1">
        <a:lnSpc>
          <a:spcPct val="107000"/>
        </a:lnSpc>
        <a:spcBef>
          <a:spcPts val="0"/>
        </a:spcBef>
        <a:spcAft>
          <a:spcPts val="425"/>
        </a:spcAft>
        <a:buFont typeface="Work Sans" panose="00000500000000000000" pitchFamily="2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540000" indent="-180000" algn="l" defTabSz="914400" rtl="0" eaLnBrk="1" latinLnBrk="0" hangingPunct="1">
        <a:lnSpc>
          <a:spcPct val="107000"/>
        </a:lnSpc>
        <a:spcBef>
          <a:spcPts val="0"/>
        </a:spcBef>
        <a:spcAft>
          <a:spcPts val="425"/>
        </a:spcAft>
        <a:buFont typeface="Work Sans" panose="00000500000000000000" pitchFamily="2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421">
          <p15:clr>
            <a:srgbClr val="F26B43"/>
          </p15:clr>
        </p15:guide>
        <p15:guide id="2" pos="339">
          <p15:clr>
            <a:srgbClr val="F26B43"/>
          </p15:clr>
        </p15:guide>
        <p15:guide id="3" orient="horz" pos="273">
          <p15:clr>
            <a:srgbClr val="F26B43"/>
          </p15:clr>
        </p15:guide>
        <p15:guide id="4" orient="horz" pos="3865">
          <p15:clr>
            <a:srgbClr val="F26B43"/>
          </p15:clr>
        </p15:guide>
        <p15:guide id="5" orient="horz" pos="944">
          <p15:clr>
            <a:srgbClr val="F26B43"/>
          </p15:clr>
        </p15:guide>
        <p15:guide id="6" orient="horz" pos="4117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feld 16">
            <a:extLst>
              <a:ext uri="{FF2B5EF4-FFF2-40B4-BE49-F238E27FC236}">
                <a16:creationId xmlns:a16="http://schemas.microsoft.com/office/drawing/2014/main" id="{473E5FEA-8EC8-4167-8CC5-8C678F2BEAB5}"/>
              </a:ext>
            </a:extLst>
          </p:cNvPr>
          <p:cNvSpPr txBox="1"/>
          <p:nvPr/>
        </p:nvSpPr>
        <p:spPr>
          <a:xfrm>
            <a:off x="1036800" y="6454197"/>
            <a:ext cx="3643200" cy="119345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>
              <a:lnSpc>
                <a:spcPts val="1100"/>
              </a:lnSpc>
            </a:pPr>
            <a:r>
              <a:rPr lang="de-DE" sz="850" dirty="0"/>
              <a:t>Hochschule für Technik, Wirtschaft und Kultur Leipzig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8164" y="362476"/>
            <a:ext cx="8067674" cy="7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8164" y="1445220"/>
            <a:ext cx="8067674" cy="469046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6799" y="6205104"/>
            <a:ext cx="3643203" cy="22416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lnSpc>
                <a:spcPts val="1100"/>
              </a:lnSpc>
              <a:defRPr sz="85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Titel Vorname Name, Bereich Fakultät, ggf. Institut/Professur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8163" y="6206400"/>
            <a:ext cx="367691" cy="36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5DDB454C-C8BB-450C-A446-EA3D813FE484}" type="slidenum">
              <a:rPr lang="de-DE" smtClean="0"/>
              <a:pPr/>
              <a:t>‹Nr.›</a:t>
            </a:fld>
            <a:endParaRPr lang="de-DE" dirty="0"/>
          </a:p>
        </p:txBody>
      </p:sp>
      <p:grpSp>
        <p:nvGrpSpPr>
          <p:cNvPr id="4" name="Gruppieren 3"/>
          <p:cNvGrpSpPr/>
          <p:nvPr/>
        </p:nvGrpSpPr>
        <p:grpSpPr>
          <a:xfrm>
            <a:off x="0" y="396000"/>
            <a:ext cx="9144002" cy="712800"/>
            <a:chOff x="0" y="396000"/>
            <a:chExt cx="9144002" cy="712800"/>
          </a:xfrm>
          <a:solidFill>
            <a:schemeClr val="accent1"/>
          </a:solidFill>
        </p:grpSpPr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0D256C55-B59E-439E-82E9-BE1ECB9C3F54}"/>
                </a:ext>
              </a:extLst>
            </p:cNvPr>
            <p:cNvSpPr/>
            <p:nvPr userDrawn="1"/>
          </p:nvSpPr>
          <p:spPr>
            <a:xfrm>
              <a:off x="0" y="396000"/>
              <a:ext cx="190800" cy="7128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0A9106C6-A852-4621-A5E1-394E184478EA}"/>
                </a:ext>
              </a:extLst>
            </p:cNvPr>
            <p:cNvSpPr/>
            <p:nvPr userDrawn="1"/>
          </p:nvSpPr>
          <p:spPr>
            <a:xfrm>
              <a:off x="8953202" y="396000"/>
              <a:ext cx="190800" cy="7128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5" name="Grafik 14">
            <a:extLst>
              <a:ext uri="{FF2B5EF4-FFF2-40B4-BE49-F238E27FC236}">
                <a16:creationId xmlns:a16="http://schemas.microsoft.com/office/drawing/2014/main" id="{3D1D8969-A280-40EB-9D0E-2CBB7D7044E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504" y="6252501"/>
            <a:ext cx="1137825" cy="295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497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</p:sldLayoutIdLst>
  <p:hf hdr="0"/>
  <p:txStyles>
    <p:titleStyle>
      <a:lvl1pPr algn="l" defTabSz="914400" rtl="0" eaLnBrk="1" latinLnBrk="0" hangingPunct="1">
        <a:lnSpc>
          <a:spcPct val="108000"/>
        </a:lnSpc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7000"/>
        </a:lnSpc>
        <a:spcBef>
          <a:spcPts val="0"/>
        </a:spcBef>
        <a:buFontTx/>
        <a:buNone/>
        <a:defRPr sz="1800" b="1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7000"/>
        </a:lnSpc>
        <a:spcBef>
          <a:spcPts val="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80000" indent="-180000" algn="l" defTabSz="914400" rtl="0" eaLnBrk="1" latinLnBrk="0" hangingPunct="1">
        <a:lnSpc>
          <a:spcPct val="107000"/>
        </a:lnSpc>
        <a:spcBef>
          <a:spcPts val="0"/>
        </a:spcBef>
        <a:spcAft>
          <a:spcPts val="425"/>
        </a:spcAft>
        <a:buFont typeface="Work Sans" panose="00000500000000000000" pitchFamily="2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00" indent="-180000" algn="l" defTabSz="914400" rtl="0" eaLnBrk="1" latinLnBrk="0" hangingPunct="1">
        <a:lnSpc>
          <a:spcPct val="107000"/>
        </a:lnSpc>
        <a:spcBef>
          <a:spcPts val="0"/>
        </a:spcBef>
        <a:spcAft>
          <a:spcPts val="425"/>
        </a:spcAft>
        <a:buFont typeface="Work Sans" panose="00000500000000000000" pitchFamily="2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540000" indent="-180000" algn="l" defTabSz="914400" rtl="0" eaLnBrk="1" latinLnBrk="0" hangingPunct="1">
        <a:lnSpc>
          <a:spcPct val="107000"/>
        </a:lnSpc>
        <a:spcBef>
          <a:spcPts val="0"/>
        </a:spcBef>
        <a:spcAft>
          <a:spcPts val="425"/>
        </a:spcAft>
        <a:buFont typeface="Work Sans" panose="00000500000000000000" pitchFamily="2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421">
          <p15:clr>
            <a:srgbClr val="F26B43"/>
          </p15:clr>
        </p15:guide>
        <p15:guide id="2" pos="339">
          <p15:clr>
            <a:srgbClr val="F26B43"/>
          </p15:clr>
        </p15:guide>
        <p15:guide id="3" orient="horz" pos="273">
          <p15:clr>
            <a:srgbClr val="F26B43"/>
          </p15:clr>
        </p15:guide>
        <p15:guide id="4" orient="horz" pos="3865">
          <p15:clr>
            <a:srgbClr val="F26B43"/>
          </p15:clr>
        </p15:guide>
        <p15:guide id="5" orient="horz" pos="944">
          <p15:clr>
            <a:srgbClr val="F26B43"/>
          </p15:clr>
        </p15:guide>
        <p15:guide id="6" orient="horz" pos="4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feld 16">
            <a:extLst>
              <a:ext uri="{FF2B5EF4-FFF2-40B4-BE49-F238E27FC236}">
                <a16:creationId xmlns:a16="http://schemas.microsoft.com/office/drawing/2014/main" id="{473E5FEA-8EC8-4167-8CC5-8C678F2BEAB5}"/>
              </a:ext>
            </a:extLst>
          </p:cNvPr>
          <p:cNvSpPr txBox="1"/>
          <p:nvPr/>
        </p:nvSpPr>
        <p:spPr>
          <a:xfrm>
            <a:off x="1036800" y="6454197"/>
            <a:ext cx="3643200" cy="119345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>
              <a:lnSpc>
                <a:spcPts val="1100"/>
              </a:lnSpc>
            </a:pPr>
            <a:r>
              <a:rPr lang="de-DE" sz="850" dirty="0"/>
              <a:t>Hochschule für Technik, Wirtschaft und Kultur Leipzig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8164" y="362476"/>
            <a:ext cx="8067674" cy="7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8164" y="1445220"/>
            <a:ext cx="8067674" cy="469046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6799" y="6205104"/>
            <a:ext cx="3643203" cy="22416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lnSpc>
                <a:spcPts val="1100"/>
              </a:lnSpc>
              <a:defRPr sz="85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Titel Vorname Name, Bereich Fakultät, ggf. Institut/Professur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8163" y="6206400"/>
            <a:ext cx="367691" cy="36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5DDB454C-C8BB-450C-A446-EA3D813FE484}" type="slidenum">
              <a:rPr lang="de-DE" smtClean="0"/>
              <a:pPr/>
              <a:t>‹Nr.›</a:t>
            </a:fld>
            <a:endParaRPr lang="de-DE" dirty="0"/>
          </a:p>
        </p:txBody>
      </p:sp>
      <p:grpSp>
        <p:nvGrpSpPr>
          <p:cNvPr id="4" name="Gruppieren 3"/>
          <p:cNvGrpSpPr/>
          <p:nvPr/>
        </p:nvGrpSpPr>
        <p:grpSpPr>
          <a:xfrm>
            <a:off x="0" y="396000"/>
            <a:ext cx="9144002" cy="712800"/>
            <a:chOff x="0" y="396000"/>
            <a:chExt cx="9144002" cy="712800"/>
          </a:xfrm>
          <a:solidFill>
            <a:schemeClr val="accent1"/>
          </a:solidFill>
        </p:grpSpPr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0D256C55-B59E-439E-82E9-BE1ECB9C3F54}"/>
                </a:ext>
              </a:extLst>
            </p:cNvPr>
            <p:cNvSpPr/>
            <p:nvPr userDrawn="1"/>
          </p:nvSpPr>
          <p:spPr>
            <a:xfrm>
              <a:off x="0" y="396000"/>
              <a:ext cx="190800" cy="7128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0A9106C6-A852-4621-A5E1-394E184478EA}"/>
                </a:ext>
              </a:extLst>
            </p:cNvPr>
            <p:cNvSpPr/>
            <p:nvPr userDrawn="1"/>
          </p:nvSpPr>
          <p:spPr>
            <a:xfrm>
              <a:off x="8953202" y="396000"/>
              <a:ext cx="190800" cy="7128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5" name="Grafik 14">
            <a:extLst>
              <a:ext uri="{FF2B5EF4-FFF2-40B4-BE49-F238E27FC236}">
                <a16:creationId xmlns:a16="http://schemas.microsoft.com/office/drawing/2014/main" id="{3D1D8969-A280-40EB-9D0E-2CBB7D7044E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504" y="6252501"/>
            <a:ext cx="1137825" cy="295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349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</p:sldLayoutIdLst>
  <p:hf hdr="0"/>
  <p:txStyles>
    <p:titleStyle>
      <a:lvl1pPr algn="l" defTabSz="914400" rtl="0" eaLnBrk="1" latinLnBrk="0" hangingPunct="1">
        <a:lnSpc>
          <a:spcPct val="108000"/>
        </a:lnSpc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7000"/>
        </a:lnSpc>
        <a:spcBef>
          <a:spcPts val="0"/>
        </a:spcBef>
        <a:buFontTx/>
        <a:buNone/>
        <a:defRPr sz="1800" b="1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7000"/>
        </a:lnSpc>
        <a:spcBef>
          <a:spcPts val="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80000" indent="-180000" algn="l" defTabSz="914400" rtl="0" eaLnBrk="1" latinLnBrk="0" hangingPunct="1">
        <a:lnSpc>
          <a:spcPct val="107000"/>
        </a:lnSpc>
        <a:spcBef>
          <a:spcPts val="0"/>
        </a:spcBef>
        <a:spcAft>
          <a:spcPts val="425"/>
        </a:spcAft>
        <a:buFont typeface="Work Sans" panose="00000500000000000000" pitchFamily="2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00" indent="-180000" algn="l" defTabSz="914400" rtl="0" eaLnBrk="1" latinLnBrk="0" hangingPunct="1">
        <a:lnSpc>
          <a:spcPct val="107000"/>
        </a:lnSpc>
        <a:spcBef>
          <a:spcPts val="0"/>
        </a:spcBef>
        <a:spcAft>
          <a:spcPts val="425"/>
        </a:spcAft>
        <a:buFont typeface="Work Sans" panose="00000500000000000000" pitchFamily="2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540000" indent="-180000" algn="l" defTabSz="914400" rtl="0" eaLnBrk="1" latinLnBrk="0" hangingPunct="1">
        <a:lnSpc>
          <a:spcPct val="107000"/>
        </a:lnSpc>
        <a:spcBef>
          <a:spcPts val="0"/>
        </a:spcBef>
        <a:spcAft>
          <a:spcPts val="425"/>
        </a:spcAft>
        <a:buFont typeface="Work Sans" panose="00000500000000000000" pitchFamily="2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421">
          <p15:clr>
            <a:srgbClr val="F26B43"/>
          </p15:clr>
        </p15:guide>
        <p15:guide id="2" pos="339">
          <p15:clr>
            <a:srgbClr val="F26B43"/>
          </p15:clr>
        </p15:guide>
        <p15:guide id="3" orient="horz" pos="273">
          <p15:clr>
            <a:srgbClr val="F26B43"/>
          </p15:clr>
        </p15:guide>
        <p15:guide id="4" orient="horz" pos="3865">
          <p15:clr>
            <a:srgbClr val="F26B43"/>
          </p15:clr>
        </p15:guide>
        <p15:guide id="5" orient="horz" pos="944">
          <p15:clr>
            <a:srgbClr val="F26B43"/>
          </p15:clr>
        </p15:guide>
        <p15:guide id="6" orient="horz" pos="4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feld 16">
            <a:extLst>
              <a:ext uri="{FF2B5EF4-FFF2-40B4-BE49-F238E27FC236}">
                <a16:creationId xmlns:a16="http://schemas.microsoft.com/office/drawing/2014/main" id="{473E5FEA-8EC8-4167-8CC5-8C678F2BEAB5}"/>
              </a:ext>
            </a:extLst>
          </p:cNvPr>
          <p:cNvSpPr txBox="1"/>
          <p:nvPr/>
        </p:nvSpPr>
        <p:spPr>
          <a:xfrm>
            <a:off x="1036800" y="6454197"/>
            <a:ext cx="3643200" cy="119345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>
              <a:lnSpc>
                <a:spcPts val="1100"/>
              </a:lnSpc>
            </a:pPr>
            <a:r>
              <a:rPr lang="de-DE" sz="850" dirty="0"/>
              <a:t>Hochschule für Technik, Wirtschaft und Kultur Leipzig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8164" y="362476"/>
            <a:ext cx="8067674" cy="7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8164" y="1445220"/>
            <a:ext cx="8067674" cy="469046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6799" y="6205104"/>
            <a:ext cx="3643203" cy="22416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lnSpc>
                <a:spcPts val="1100"/>
              </a:lnSpc>
              <a:defRPr sz="85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Titel Vorname Name, Bereich Fakultät, ggf. Institut/Professur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8163" y="6206400"/>
            <a:ext cx="367691" cy="36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5DDB454C-C8BB-450C-A446-EA3D813FE484}" type="slidenum">
              <a:rPr lang="de-DE" smtClean="0"/>
              <a:pPr/>
              <a:t>‹Nr.›</a:t>
            </a:fld>
            <a:endParaRPr lang="de-DE" dirty="0"/>
          </a:p>
        </p:txBody>
      </p:sp>
      <p:grpSp>
        <p:nvGrpSpPr>
          <p:cNvPr id="4" name="Gruppieren 3"/>
          <p:cNvGrpSpPr/>
          <p:nvPr/>
        </p:nvGrpSpPr>
        <p:grpSpPr>
          <a:xfrm>
            <a:off x="0" y="396000"/>
            <a:ext cx="9144002" cy="712800"/>
            <a:chOff x="0" y="396000"/>
            <a:chExt cx="9144002" cy="712800"/>
          </a:xfrm>
          <a:solidFill>
            <a:schemeClr val="accent1"/>
          </a:solidFill>
        </p:grpSpPr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0D256C55-B59E-439E-82E9-BE1ECB9C3F54}"/>
                </a:ext>
              </a:extLst>
            </p:cNvPr>
            <p:cNvSpPr/>
            <p:nvPr userDrawn="1"/>
          </p:nvSpPr>
          <p:spPr>
            <a:xfrm>
              <a:off x="0" y="396000"/>
              <a:ext cx="190800" cy="7128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0A9106C6-A852-4621-A5E1-394E184478EA}"/>
                </a:ext>
              </a:extLst>
            </p:cNvPr>
            <p:cNvSpPr/>
            <p:nvPr userDrawn="1"/>
          </p:nvSpPr>
          <p:spPr>
            <a:xfrm>
              <a:off x="8953202" y="396000"/>
              <a:ext cx="190800" cy="7128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5" name="Grafik 14">
            <a:extLst>
              <a:ext uri="{FF2B5EF4-FFF2-40B4-BE49-F238E27FC236}">
                <a16:creationId xmlns:a16="http://schemas.microsoft.com/office/drawing/2014/main" id="{3D1D8969-A280-40EB-9D0E-2CBB7D7044E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504" y="6252501"/>
            <a:ext cx="1137825" cy="295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350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</p:sldLayoutIdLst>
  <p:hf hdr="0"/>
  <p:txStyles>
    <p:titleStyle>
      <a:lvl1pPr algn="l" defTabSz="914400" rtl="0" eaLnBrk="1" latinLnBrk="0" hangingPunct="1">
        <a:lnSpc>
          <a:spcPct val="108000"/>
        </a:lnSpc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7000"/>
        </a:lnSpc>
        <a:spcBef>
          <a:spcPts val="0"/>
        </a:spcBef>
        <a:buFontTx/>
        <a:buNone/>
        <a:defRPr sz="1800" b="1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7000"/>
        </a:lnSpc>
        <a:spcBef>
          <a:spcPts val="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80000" indent="-180000" algn="l" defTabSz="914400" rtl="0" eaLnBrk="1" latinLnBrk="0" hangingPunct="1">
        <a:lnSpc>
          <a:spcPct val="107000"/>
        </a:lnSpc>
        <a:spcBef>
          <a:spcPts val="0"/>
        </a:spcBef>
        <a:spcAft>
          <a:spcPts val="425"/>
        </a:spcAft>
        <a:buFont typeface="Work Sans" panose="00000500000000000000" pitchFamily="2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00" indent="-180000" algn="l" defTabSz="914400" rtl="0" eaLnBrk="1" latinLnBrk="0" hangingPunct="1">
        <a:lnSpc>
          <a:spcPct val="107000"/>
        </a:lnSpc>
        <a:spcBef>
          <a:spcPts val="0"/>
        </a:spcBef>
        <a:spcAft>
          <a:spcPts val="425"/>
        </a:spcAft>
        <a:buFont typeface="Work Sans" panose="00000500000000000000" pitchFamily="2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540000" indent="-180000" algn="l" defTabSz="914400" rtl="0" eaLnBrk="1" latinLnBrk="0" hangingPunct="1">
        <a:lnSpc>
          <a:spcPct val="107000"/>
        </a:lnSpc>
        <a:spcBef>
          <a:spcPts val="0"/>
        </a:spcBef>
        <a:spcAft>
          <a:spcPts val="425"/>
        </a:spcAft>
        <a:buFont typeface="Work Sans" panose="00000500000000000000" pitchFamily="2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421">
          <p15:clr>
            <a:srgbClr val="F26B43"/>
          </p15:clr>
        </p15:guide>
        <p15:guide id="2" pos="339">
          <p15:clr>
            <a:srgbClr val="F26B43"/>
          </p15:clr>
        </p15:guide>
        <p15:guide id="3" orient="horz" pos="273">
          <p15:clr>
            <a:srgbClr val="F26B43"/>
          </p15:clr>
        </p15:guide>
        <p15:guide id="4" orient="horz" pos="3865">
          <p15:clr>
            <a:srgbClr val="F26B43"/>
          </p15:clr>
        </p15:guide>
        <p15:guide id="5" orient="horz" pos="944">
          <p15:clr>
            <a:srgbClr val="F26B43"/>
          </p15:clr>
        </p15:guide>
        <p15:guide id="6" orient="horz" pos="4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twk-leipzig.de/fakult&#228;t" TargetMode="External"/><Relationship Id="rId2" Type="http://schemas.openxmlformats.org/officeDocument/2006/relationships/hyperlink" Target="http://www.htwk-leipzig.de/" TargetMode="Externa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DEBEF68A-5D71-4916-AA70-5D6358403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74B37-A53A-4778-9231-098D69C675D2}" type="datetime4">
              <a:rPr lang="de-DE" smtClean="0"/>
              <a:pPr/>
              <a:t>13. Januar 2022</a:t>
            </a:fld>
            <a:endParaRPr lang="de-DE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5191B196-3516-4066-A08A-D9B57BD76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0021" y="5484433"/>
            <a:ext cx="5400000" cy="360000"/>
          </a:xfrm>
        </p:spPr>
        <p:txBody>
          <a:bodyPr/>
          <a:lstStyle/>
          <a:p>
            <a:r>
              <a:rPr lang="de-DE" b="1" dirty="0"/>
              <a:t>Prof. Dr. Florian </a:t>
            </a:r>
            <a:r>
              <a:rPr lang="de-DE" b="1" dirty="0" smtClean="0"/>
              <a:t>Gerstenberg &amp; Prof. Dr. Bodo Sturm</a:t>
            </a:r>
          </a:p>
          <a:p>
            <a:r>
              <a:rPr lang="de-DE" b="1" dirty="0"/>
              <a:t>F</a:t>
            </a:r>
            <a:r>
              <a:rPr lang="de-DE" b="1" dirty="0" smtClean="0"/>
              <a:t>akultät </a:t>
            </a:r>
            <a:r>
              <a:rPr lang="de-DE" b="1" dirty="0"/>
              <a:t>Wirtschaftswissenschaft und Wirtschaftsingenieurwesen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1377696" y="2339306"/>
            <a:ext cx="686409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5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Herzlich Willkommen an der 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02B93D8C-AA19-9146-AC06-E29A4AFBFA5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0861" y="3246978"/>
            <a:ext cx="2272966" cy="589870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170482" y="4382504"/>
            <a:ext cx="88030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 b="1" dirty="0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10.00-10.20: Bachelor Betriebswirtschaft</a:t>
            </a:r>
          </a:p>
          <a:p>
            <a:r>
              <a:rPr lang="de-DE" sz="3000" b="1" dirty="0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10.25-10.45: Bachelor International Management</a:t>
            </a:r>
            <a:endParaRPr lang="de-DE" sz="3000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30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Wahlpflichtmodule BWB – im 5. und 6. Semester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8164" y="1445220"/>
            <a:ext cx="4033836" cy="4690468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de-DE" sz="1500" u="sng" dirty="0">
                <a:solidFill>
                  <a:srgbClr val="000099"/>
                </a:solidFill>
              </a:rPr>
              <a:t>Wahlpflichtmodule 5. Semester (3 von n)</a:t>
            </a:r>
            <a:endParaRPr lang="de-DE" sz="1500" dirty="0">
              <a:solidFill>
                <a:srgbClr val="000099"/>
              </a:solidFill>
            </a:endParaRPr>
          </a:p>
          <a:p>
            <a:pPr marL="285750" indent="-285750"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sz="1500" b="0" dirty="0"/>
              <a:t>Bank- und Finanzmanagement I</a:t>
            </a:r>
          </a:p>
          <a:p>
            <a:pPr marL="285750" indent="-285750"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sz="1500" b="0" dirty="0"/>
              <a:t>Wertschöpfungsmanagement I</a:t>
            </a:r>
          </a:p>
          <a:p>
            <a:pPr marL="285750" indent="-285750"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sz="1500" b="0" dirty="0"/>
              <a:t>Marketing und Messewesen I</a:t>
            </a:r>
          </a:p>
          <a:p>
            <a:pPr marL="285750" indent="-285750"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sz="1500" b="0" dirty="0"/>
              <a:t>Personalmanagement I</a:t>
            </a:r>
          </a:p>
          <a:p>
            <a:pPr marL="285750" indent="-285750"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sz="1500" b="0" dirty="0"/>
              <a:t>Rechnungswesen und Controlling I</a:t>
            </a:r>
          </a:p>
          <a:p>
            <a:pPr marL="285750" indent="-285750"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sz="1500" b="0" dirty="0"/>
              <a:t>Betriebswirtschaftliche Steuerlehre und Prüfungswesen I</a:t>
            </a:r>
          </a:p>
          <a:p>
            <a:pPr marL="285750" indent="-285750"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sz="1500" b="0" dirty="0"/>
              <a:t>International Economics</a:t>
            </a:r>
          </a:p>
          <a:p>
            <a:pPr marL="285750" indent="-285750"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sz="1500" b="0" dirty="0"/>
              <a:t>Governance und Interne Revision</a:t>
            </a:r>
          </a:p>
          <a:p>
            <a:pPr marL="285750" indent="-285750"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sz="1500" b="0" dirty="0"/>
              <a:t>Projekt Informationsmanagement</a:t>
            </a:r>
          </a:p>
          <a:p>
            <a:pPr marL="285750" indent="-285750"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sz="1500" b="0" dirty="0"/>
              <a:t>Angewandte Statistik</a:t>
            </a:r>
          </a:p>
          <a:p>
            <a:pPr marL="285750" indent="-285750"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sz="1500" b="0" dirty="0"/>
              <a:t>International </a:t>
            </a:r>
            <a:r>
              <a:rPr lang="de-DE" sz="1500" b="0" dirty="0" err="1"/>
              <a:t>Economic</a:t>
            </a:r>
            <a:r>
              <a:rPr lang="de-DE" sz="1500" b="0" dirty="0"/>
              <a:t> Law</a:t>
            </a:r>
          </a:p>
          <a:p>
            <a:pPr>
              <a:spcAft>
                <a:spcPts val="600"/>
              </a:spcAft>
            </a:pPr>
            <a:endParaRPr lang="de-DE" sz="1400" b="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454C-C8BB-450C-A446-EA3D813FE484}" type="slidenum">
              <a:rPr lang="de-DE" smtClean="0"/>
              <a:t>10</a:t>
            </a:fld>
            <a:endParaRPr lang="de-DE"/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681538" y="1445220"/>
            <a:ext cx="4033836" cy="469046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07000"/>
              </a:lnSpc>
              <a:spcBef>
                <a:spcPts val="0"/>
              </a:spcBef>
              <a:buFontTx/>
              <a:buNone/>
              <a:defRPr sz="18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7000"/>
              </a:lnSpc>
              <a:spcBef>
                <a:spcPts val="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lnSpc>
                <a:spcPct val="107000"/>
              </a:lnSpc>
              <a:spcBef>
                <a:spcPts val="0"/>
              </a:spcBef>
              <a:spcAft>
                <a:spcPts val="425"/>
              </a:spcAft>
              <a:buFont typeface="Work Sans" panose="00000500000000000000" pitchFamily="2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0000" indent="-180000" algn="l" defTabSz="914400" rtl="0" eaLnBrk="1" latinLnBrk="0" hangingPunct="1">
              <a:lnSpc>
                <a:spcPct val="107000"/>
              </a:lnSpc>
              <a:spcBef>
                <a:spcPts val="0"/>
              </a:spcBef>
              <a:spcAft>
                <a:spcPts val="425"/>
              </a:spcAft>
              <a:buFont typeface="Work Sans" panose="00000500000000000000" pitchFamily="2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0000" indent="-180000" algn="l" defTabSz="914400" rtl="0" eaLnBrk="1" latinLnBrk="0" hangingPunct="1">
              <a:lnSpc>
                <a:spcPct val="107000"/>
              </a:lnSpc>
              <a:spcBef>
                <a:spcPts val="0"/>
              </a:spcBef>
              <a:spcAft>
                <a:spcPts val="425"/>
              </a:spcAft>
              <a:buFont typeface="Work Sans" panose="00000500000000000000" pitchFamily="2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de-DE" sz="1500" u="sng" dirty="0">
                <a:solidFill>
                  <a:srgbClr val="000099"/>
                </a:solidFill>
              </a:rPr>
              <a:t>Wahlpflichtmodule 6. Semester (2 von n)</a:t>
            </a:r>
          </a:p>
          <a:p>
            <a:pPr marL="285750" indent="-285750"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sz="1500" b="0" dirty="0"/>
              <a:t>Bank- und Finanzmanagement II</a:t>
            </a:r>
          </a:p>
          <a:p>
            <a:pPr marL="285750" indent="-285750"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sz="1500" b="0" dirty="0"/>
              <a:t>Wertschöpfungsmanagement  II</a:t>
            </a:r>
          </a:p>
          <a:p>
            <a:pPr marL="285750" indent="-285750"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sz="1500" b="0" dirty="0"/>
              <a:t>Marketing und Messewesen II</a:t>
            </a:r>
          </a:p>
          <a:p>
            <a:pPr marL="285750" indent="-285750"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sz="1500" b="0" dirty="0"/>
              <a:t>Personalmanagement II</a:t>
            </a:r>
          </a:p>
          <a:p>
            <a:pPr marL="285750" indent="-285750"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sz="1500" b="0" dirty="0"/>
              <a:t>Rechnungswesen und Controlling II</a:t>
            </a:r>
          </a:p>
          <a:p>
            <a:pPr marL="285750" indent="-285750"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sz="1500" b="0" dirty="0"/>
              <a:t>Betriebswirtschaftliche Steuerlehre und Prüfungswesen II</a:t>
            </a:r>
          </a:p>
          <a:p>
            <a:pPr marL="285750" indent="-285750"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sz="1500" b="0" dirty="0"/>
              <a:t>Innovationsmanagement und -politik</a:t>
            </a:r>
          </a:p>
          <a:p>
            <a:pPr>
              <a:spcAft>
                <a:spcPts val="600"/>
              </a:spcAft>
            </a:pPr>
            <a:endParaRPr lang="de-DE" sz="1400" b="0" dirty="0"/>
          </a:p>
        </p:txBody>
      </p:sp>
      <p:sp>
        <p:nvSpPr>
          <p:cNvPr id="6" name="Textfeld 5"/>
          <p:cNvSpPr txBox="1"/>
          <p:nvPr/>
        </p:nvSpPr>
        <p:spPr>
          <a:xfrm>
            <a:off x="2334974" y="5612468"/>
            <a:ext cx="512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(Mindestgruppengröße für Wahlpflichtmodule: 10 Studierende)</a:t>
            </a:r>
          </a:p>
          <a:p>
            <a:pPr algn="ctr"/>
            <a:endParaRPr lang="de-DE" sz="1400" dirty="0"/>
          </a:p>
        </p:txBody>
      </p:sp>
      <p:sp>
        <p:nvSpPr>
          <p:cNvPr id="9" name="Fußzeilenplatzhalter 3">
            <a:extLst>
              <a:ext uri="{FF2B5EF4-FFF2-40B4-BE49-F238E27FC236}">
                <a16:creationId xmlns:a16="http://schemas.microsoft.com/office/drawing/2014/main" id="{6D675620-86B2-C248-9B1A-F969E3A3F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36799" y="6205104"/>
            <a:ext cx="3643203" cy="224160"/>
          </a:xfrm>
        </p:spPr>
        <p:txBody>
          <a:bodyPr/>
          <a:lstStyle/>
          <a:p>
            <a:r>
              <a:rPr lang="de-DE" dirty="0"/>
              <a:t>Prof. Dr. Florian Gerstenberg</a:t>
            </a:r>
          </a:p>
        </p:txBody>
      </p:sp>
    </p:spTree>
    <p:extLst>
      <p:ext uri="{BB962C8B-B14F-4D97-AF65-F5344CB8AC3E}">
        <p14:creationId xmlns:p14="http://schemas.microsoft.com/office/powerpoint/2010/main" val="131791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+mn-lt"/>
              </a:rPr>
              <a:t>Vorkurse in Mathematik – für BWB und IMB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ts val="2600"/>
              </a:lnSpc>
            </a:pPr>
            <a:r>
              <a:rPr lang="de-DE" b="0" dirty="0"/>
              <a:t>Als Vorbereitung des Studiums werden den Studienanfängern unmittelbar vor Studienbeginn kostenfreie Vorkurse in Mathematik angeboten.</a:t>
            </a:r>
          </a:p>
          <a:p>
            <a:pPr lvl="0" eaLnBrk="0" fontAlgn="base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</a:pPr>
            <a:r>
              <a:rPr lang="de-DE" b="0" dirty="0"/>
              <a:t>Sie richten sich in erster Linie an diejenigen, für die eine Auffrischung ihrer Schulkenntnisse in Mathematik sinnvoll erscheint, um dem Studienanfangs-</a:t>
            </a:r>
          </a:p>
          <a:p>
            <a:pPr lvl="0" eaLnBrk="0" fontAlgn="base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</a:pPr>
            <a:r>
              <a:rPr lang="de-DE" b="0" dirty="0" err="1"/>
              <a:t>niveau</a:t>
            </a:r>
            <a:r>
              <a:rPr lang="de-DE" b="0" dirty="0"/>
              <a:t> besser entsprechen zu können.</a:t>
            </a:r>
          </a:p>
          <a:p>
            <a:pPr lvl="0" eaLnBrk="0" fontAlgn="base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</a:pPr>
            <a:endParaRPr lang="de-DE" b="0" dirty="0"/>
          </a:p>
          <a:p>
            <a:pPr lvl="0" eaLnBrk="0" fontAlgn="base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</a:pPr>
            <a:endParaRPr lang="de-DE" b="0" dirty="0"/>
          </a:p>
          <a:p>
            <a:pPr fontAlgn="ctr"/>
            <a:r>
              <a:rPr lang="de-DE" dirty="0">
                <a:solidFill>
                  <a:srgbClr val="000099"/>
                </a:solidFill>
              </a:rPr>
              <a:t>Termine und Fristen </a:t>
            </a:r>
            <a:r>
              <a:rPr lang="de-DE" dirty="0">
                <a:solidFill>
                  <a:schemeClr val="tx2">
                    <a:lumMod val="75000"/>
                    <a:lumOff val="25000"/>
                  </a:schemeClr>
                </a:solidFill>
              </a:rPr>
              <a:t/>
            </a:r>
            <a:br>
              <a:rPr lang="de-DE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r>
              <a:rPr lang="de-DE" b="0" dirty="0"/>
              <a:t>ab August  Anmeldung über die Homepage</a:t>
            </a:r>
          </a:p>
          <a:p>
            <a:pPr fontAlgn="ctr"/>
            <a:r>
              <a:rPr lang="de-DE" b="0" dirty="0"/>
              <a:t>in den letzten zwei Septemberwochen</a:t>
            </a:r>
          </a:p>
          <a:p>
            <a:pPr lvl="0" eaLnBrk="0" fontAlgn="base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</a:pPr>
            <a:endParaRPr lang="de-DE" b="0" dirty="0">
              <a:solidFill>
                <a:schemeClr val="tx2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lnSpc>
                <a:spcPts val="2600"/>
              </a:lnSpc>
            </a:pPr>
            <a:r>
              <a:rPr lang="de-DE" dirty="0">
                <a:solidFill>
                  <a:srgbClr val="000099"/>
                </a:solidFill>
              </a:rPr>
              <a:t>Informationen, Termine und Anmeldung unter: </a:t>
            </a:r>
          </a:p>
          <a:p>
            <a:pPr lvl="0">
              <a:lnSpc>
                <a:spcPts val="2600"/>
              </a:lnSpc>
            </a:pPr>
            <a:r>
              <a:rPr lang="de-DE" b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https://</a:t>
            </a:r>
            <a:r>
              <a:rPr lang="de-DE" b="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www.htwk-leipzig.de</a:t>
            </a:r>
            <a:r>
              <a:rPr lang="de-DE" b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/studieren/vor-dem-studium/</a:t>
            </a:r>
            <a:r>
              <a:rPr lang="de-DE" b="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vorkurse</a:t>
            </a:r>
            <a:r>
              <a:rPr lang="de-DE" b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de-DE" b="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einfuehrungswoche</a:t>
            </a:r>
            <a:r>
              <a:rPr lang="de-DE" b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-und-</a:t>
            </a:r>
            <a:r>
              <a:rPr lang="de-DE" b="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studienstart</a:t>
            </a:r>
            <a:r>
              <a:rPr lang="de-DE" b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de-DE" b="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vorkurse</a:t>
            </a:r>
            <a:r>
              <a:rPr lang="de-DE" b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/</a:t>
            </a:r>
            <a:endParaRPr lang="de-DE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454C-C8BB-450C-A446-EA3D813FE484}" type="slidenum">
              <a:rPr lang="de-DE" smtClean="0"/>
              <a:t>11</a:t>
            </a:fld>
            <a:endParaRPr lang="de-DE"/>
          </a:p>
        </p:txBody>
      </p:sp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3B1EFF2D-CD78-F34E-93CB-CEEFEBCA7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36799" y="6205104"/>
            <a:ext cx="3643203" cy="224160"/>
          </a:xfrm>
        </p:spPr>
        <p:txBody>
          <a:bodyPr/>
          <a:lstStyle/>
          <a:p>
            <a:r>
              <a:rPr lang="de-DE" dirty="0"/>
              <a:t>Prof. Dr. Florian Gerstenberg</a:t>
            </a:r>
          </a:p>
        </p:txBody>
      </p:sp>
    </p:spTree>
    <p:extLst>
      <p:ext uri="{BB962C8B-B14F-4D97-AF65-F5344CB8AC3E}">
        <p14:creationId xmlns:p14="http://schemas.microsoft.com/office/powerpoint/2010/main" val="410140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Bewerbung/Zulassung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de-DE" sz="1700" dirty="0">
                <a:solidFill>
                  <a:srgbClr val="000099"/>
                </a:solidFill>
              </a:rPr>
              <a:t>Bewerbungszeitraum:</a:t>
            </a:r>
            <a:r>
              <a:rPr lang="de-DE" sz="1700" b="0" dirty="0"/>
              <a:t> Vgl. HTWK-webpage, ca. 80 Studienplätze.</a:t>
            </a:r>
          </a:p>
          <a:p>
            <a:pPr>
              <a:spcBef>
                <a:spcPct val="50000"/>
              </a:spcBef>
            </a:pPr>
            <a:endParaRPr lang="de-DE" sz="1700" b="0" dirty="0"/>
          </a:p>
          <a:p>
            <a:endParaRPr lang="de-DE" sz="1700" b="0" dirty="0"/>
          </a:p>
          <a:p>
            <a:r>
              <a:rPr lang="de-DE" sz="1700" dirty="0">
                <a:solidFill>
                  <a:srgbClr val="000099"/>
                </a:solidFill>
              </a:rPr>
              <a:t>Auswahlkriterien</a:t>
            </a:r>
            <a:r>
              <a:rPr lang="de-DE" sz="1700" b="0" dirty="0"/>
              <a:t> </a:t>
            </a:r>
            <a:endParaRPr lang="de-DE" sz="1700" b="0" dirty="0">
              <a:solidFill>
                <a:schemeClr val="hlink"/>
              </a:solidFill>
            </a:endParaRPr>
          </a:p>
          <a:p>
            <a:pPr marL="825750" lvl="2" indent="-285750">
              <a:lnSpc>
                <a:spcPct val="120000"/>
              </a:lnSpc>
              <a:buFont typeface="Symbol" panose="05050102010706020507" pitchFamily="18" charset="2"/>
              <a:buChar char="-"/>
            </a:pPr>
            <a:r>
              <a:rPr lang="de-DE" sz="1700" dirty="0"/>
              <a:t>Abschlussnote der Hochschulzugangsberechtigung </a:t>
            </a:r>
            <a:br>
              <a:rPr lang="de-DE" sz="1700" dirty="0"/>
            </a:br>
            <a:r>
              <a:rPr lang="de-DE" sz="1700" dirty="0"/>
              <a:t>(z.B. NC bei 1,7 im WS 20/21 und WS 21/22)</a:t>
            </a:r>
          </a:p>
          <a:p>
            <a:pPr marL="825750" lvl="2" indent="-285750">
              <a:lnSpc>
                <a:spcPct val="120000"/>
              </a:lnSpc>
              <a:buFont typeface="Symbol" panose="05050102010706020507" pitchFamily="18" charset="2"/>
              <a:buChar char="-"/>
            </a:pPr>
            <a:r>
              <a:rPr lang="de-DE" sz="1700" dirty="0"/>
              <a:t>Bonussystem</a:t>
            </a:r>
            <a:br>
              <a:rPr lang="de-DE" sz="1700" dirty="0"/>
            </a:br>
            <a:r>
              <a:rPr lang="de-DE" sz="1700" b="0" dirty="0"/>
              <a:t>Sofern eines der nachstehend aufgeführten Merkmale zutrifft, wird die Durchschnittsnote der HZB um den entsprechenden Bonus verbessert. Bei Erfüllung mehrerer Merkmale erfolgt eine Kumulierung der Boni.</a:t>
            </a:r>
          </a:p>
          <a:p>
            <a:pPr>
              <a:lnSpc>
                <a:spcPct val="120000"/>
              </a:lnSpc>
            </a:pPr>
            <a:r>
              <a:rPr lang="de-DE" sz="1700" b="0" dirty="0"/>
              <a:t>	1. Erfolgreicher Abschluss einer kaufmännischen Ausbildung = </a:t>
            </a:r>
            <a:r>
              <a:rPr lang="de-DE" sz="1700" b="0" dirty="0">
                <a:solidFill>
                  <a:srgbClr val="000099"/>
                </a:solidFill>
              </a:rPr>
              <a:t>Bonus 0,3</a:t>
            </a:r>
          </a:p>
          <a:p>
            <a:pPr>
              <a:lnSpc>
                <a:spcPct val="120000"/>
              </a:lnSpc>
            </a:pPr>
            <a:r>
              <a:rPr lang="de-DE" sz="1700" b="0" dirty="0"/>
              <a:t>	2. Auslandsaufenthalt von mind. einem Jahr = </a:t>
            </a:r>
            <a:r>
              <a:rPr lang="de-DE" sz="1700" b="0" dirty="0">
                <a:solidFill>
                  <a:srgbClr val="000099"/>
                </a:solidFill>
              </a:rPr>
              <a:t>Bonus 0,2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454C-C8BB-450C-A446-EA3D813FE484}" type="slidenum">
              <a:rPr lang="de-DE" smtClean="0"/>
              <a:t>12</a:t>
            </a:fld>
            <a:endParaRPr lang="de-DE"/>
          </a:p>
        </p:txBody>
      </p:sp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D4F4FC5C-8DA1-2342-BBCE-82E7CB0D3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36799" y="6205104"/>
            <a:ext cx="3643203" cy="224160"/>
          </a:xfrm>
        </p:spPr>
        <p:txBody>
          <a:bodyPr/>
          <a:lstStyle/>
          <a:p>
            <a:r>
              <a:rPr lang="de-DE" dirty="0"/>
              <a:t>Prof. Dr. Florian Gerstenberg</a:t>
            </a:r>
          </a:p>
        </p:txBody>
      </p:sp>
    </p:spTree>
    <p:extLst>
      <p:ext uri="{BB962C8B-B14F-4D97-AF65-F5344CB8AC3E}">
        <p14:creationId xmlns:p14="http://schemas.microsoft.com/office/powerpoint/2010/main" val="38609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</a:pPr>
            <a:r>
              <a:rPr lang="de-DE" b="1" dirty="0">
                <a:solidFill>
                  <a:srgbClr val="000099"/>
                </a:solidFill>
              </a:rPr>
              <a:t>Beratung zu Studienwahl, Studienvoraussetzungen sowie zum Bewerbungs- und Zulassungsverfahren:</a:t>
            </a:r>
            <a:endParaRPr lang="de-DE" dirty="0">
              <a:solidFill>
                <a:srgbClr val="000099"/>
              </a:solidFill>
            </a:endParaRPr>
          </a:p>
          <a:p>
            <a:pPr marL="285750" lvl="1" indent="-285750"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b="1" dirty="0"/>
              <a:t>Frau </a:t>
            </a:r>
            <a:r>
              <a:rPr lang="de-DE" b="1" dirty="0" err="1"/>
              <a:t>Preußker</a:t>
            </a:r>
            <a:r>
              <a:rPr lang="de-DE" b="1" dirty="0"/>
              <a:t> </a:t>
            </a:r>
            <a:r>
              <a:rPr lang="de-DE" dirty="0"/>
              <a:t>-</a:t>
            </a:r>
            <a:r>
              <a:rPr lang="de-DE" b="1" dirty="0"/>
              <a:t> </a:t>
            </a:r>
            <a:r>
              <a:rPr lang="de-DE" dirty="0"/>
              <a:t>Dezernat für Studienangelegenheiten, Zulassungsamt</a:t>
            </a:r>
          </a:p>
          <a:p>
            <a:pPr marL="285750" lvl="1" indent="-285750"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b="1" dirty="0"/>
              <a:t>Frau Herrmann </a:t>
            </a:r>
            <a:r>
              <a:rPr lang="de-DE" dirty="0"/>
              <a:t>- Dezernat für Studienangelegenheiten, Schülerbüro</a:t>
            </a:r>
          </a:p>
          <a:p>
            <a:pPr marL="285750" lvl="1" indent="-285750"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b="1" dirty="0"/>
              <a:t>Frau Dr. </a:t>
            </a:r>
            <a:r>
              <a:rPr lang="de-DE" b="1" dirty="0" err="1"/>
              <a:t>Paeßler</a:t>
            </a:r>
            <a:r>
              <a:rPr lang="de-DE" dirty="0"/>
              <a:t> - Ansprechpartnerin für ausländische Studierende</a:t>
            </a:r>
          </a:p>
          <a:p>
            <a:pPr lvl="1">
              <a:spcAft>
                <a:spcPct val="0"/>
              </a:spcAft>
              <a:tabLst>
                <a:tab pos="2160000" algn="l"/>
                <a:tab pos="2520000" algn="l"/>
                <a:tab pos="2880000" algn="l"/>
                <a:tab pos="3240000" algn="l"/>
                <a:tab pos="3600000" algn="l"/>
                <a:tab pos="3960000" algn="l"/>
              </a:tabLst>
            </a:pPr>
            <a:r>
              <a:rPr lang="de-DE" dirty="0"/>
              <a:t>   </a:t>
            </a:r>
          </a:p>
          <a:p>
            <a:pPr marL="285750" lvl="1" indent="-285750">
              <a:spcAft>
                <a:spcPct val="0"/>
              </a:spcAft>
              <a:buFont typeface="Symbol" panose="05050102010706020507" pitchFamily="18" charset="2"/>
              <a:buChar char="-"/>
              <a:tabLst>
                <a:tab pos="1792288" algn="l"/>
                <a:tab pos="2879725" algn="l"/>
                <a:tab pos="2962275" algn="l"/>
                <a:tab pos="3238500" algn="l"/>
                <a:tab pos="3598863" algn="l"/>
                <a:tab pos="3959225" algn="l"/>
              </a:tabLst>
            </a:pPr>
            <a:r>
              <a:rPr lang="de-DE" dirty="0"/>
              <a:t>Sprechzeiten:	Montag  			13.00 bis 15.00 Uhr</a:t>
            </a:r>
            <a:br>
              <a:rPr lang="de-DE" dirty="0"/>
            </a:br>
            <a:r>
              <a:rPr lang="de-DE" dirty="0"/>
              <a:t>	Dienstag 			13.00 bis 17.00 Uhr 		</a:t>
            </a:r>
          </a:p>
          <a:p>
            <a:pPr lvl="1">
              <a:spcAft>
                <a:spcPct val="0"/>
              </a:spcAft>
              <a:tabLst>
                <a:tab pos="1792288" algn="l"/>
                <a:tab pos="2879725" algn="l"/>
                <a:tab pos="2962275" algn="l"/>
                <a:tab pos="3238500" algn="l"/>
                <a:tab pos="3598863" algn="l"/>
                <a:tab pos="3959225" algn="l"/>
              </a:tabLst>
            </a:pPr>
            <a:r>
              <a:rPr lang="de-DE" dirty="0"/>
              <a:t>	Donnerstag 	09.30 bis 11.30 Uhr und 13.00 bis 15.00 Uhr </a:t>
            </a:r>
            <a:br>
              <a:rPr lang="de-DE" dirty="0"/>
            </a:br>
            <a:r>
              <a:rPr lang="de-DE" dirty="0"/>
              <a:t>	Freitag 			09.00 bis 11.00 Uhr</a:t>
            </a:r>
          </a:p>
          <a:p>
            <a:pPr lvl="1">
              <a:spcAft>
                <a:spcPct val="0"/>
              </a:spcAft>
            </a:pPr>
            <a:endParaRPr lang="de-DE" b="1" dirty="0"/>
          </a:p>
          <a:p>
            <a:pPr lvl="1">
              <a:spcAft>
                <a:spcPct val="0"/>
              </a:spcAft>
            </a:pPr>
            <a:r>
              <a:rPr lang="de-DE" b="1" dirty="0">
                <a:solidFill>
                  <a:srgbClr val="000099"/>
                </a:solidFill>
              </a:rPr>
              <a:t>HTWK, </a:t>
            </a:r>
            <a:r>
              <a:rPr lang="de-DE" b="1" dirty="0" err="1">
                <a:solidFill>
                  <a:srgbClr val="000099"/>
                </a:solidFill>
              </a:rPr>
              <a:t>Eichendorffstraße</a:t>
            </a:r>
            <a:r>
              <a:rPr lang="de-DE" b="1" dirty="0">
                <a:solidFill>
                  <a:srgbClr val="000099"/>
                </a:solidFill>
              </a:rPr>
              <a:t> 2, 04277 Leipzig</a:t>
            </a:r>
          </a:p>
          <a:p>
            <a:pPr lvl="1">
              <a:spcAft>
                <a:spcPct val="0"/>
              </a:spcAft>
            </a:pPr>
            <a:endParaRPr lang="de-DE" b="1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454C-C8BB-450C-A446-EA3D813FE484}" type="slidenum">
              <a:rPr lang="de-DE" smtClean="0"/>
              <a:t>13</a:t>
            </a:fld>
            <a:endParaRPr lang="de-DE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538164" y="362476"/>
            <a:ext cx="8067674" cy="712800"/>
          </a:xfrm>
        </p:spPr>
        <p:txBody>
          <a:bodyPr/>
          <a:lstStyle/>
          <a:p>
            <a:r>
              <a:rPr lang="de-DE" dirty="0"/>
              <a:t>Bewerbung/Zulassung </a:t>
            </a:r>
          </a:p>
        </p:txBody>
      </p:sp>
      <p:sp>
        <p:nvSpPr>
          <p:cNvPr id="8" name="Fußzeilenplatzhalter 3">
            <a:extLst>
              <a:ext uri="{FF2B5EF4-FFF2-40B4-BE49-F238E27FC236}">
                <a16:creationId xmlns:a16="http://schemas.microsoft.com/office/drawing/2014/main" id="{CE320CBB-787D-AF47-B5D6-4B0C8F36F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36799" y="6205104"/>
            <a:ext cx="3643203" cy="224160"/>
          </a:xfrm>
        </p:spPr>
        <p:txBody>
          <a:bodyPr/>
          <a:lstStyle/>
          <a:p>
            <a:r>
              <a:rPr lang="de-DE" dirty="0"/>
              <a:t>Prof. Dr. Florian Gerstenberg</a:t>
            </a:r>
          </a:p>
        </p:txBody>
      </p:sp>
    </p:spTree>
    <p:extLst>
      <p:ext uri="{BB962C8B-B14F-4D97-AF65-F5344CB8AC3E}">
        <p14:creationId xmlns:p14="http://schemas.microsoft.com/office/powerpoint/2010/main" val="217490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Informationen im Internet</a:t>
            </a:r>
            <a:endParaRPr lang="de-DE" u="sng" dirty="0">
              <a:solidFill>
                <a:schemeClr val="tx2">
                  <a:lumMod val="75000"/>
                  <a:lumOff val="25000"/>
                </a:schemeClr>
              </a:solidFill>
              <a:latin typeface="Source Sans Pro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454C-C8BB-450C-A446-EA3D813FE484}" type="slidenum">
              <a:rPr lang="de-DE" smtClean="0"/>
              <a:t>14</a:t>
            </a:fld>
            <a:endParaRPr lang="de-DE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3" y="1450975"/>
            <a:ext cx="3924300" cy="4498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385" y="1500188"/>
            <a:ext cx="2735279" cy="4298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ußzeilenplatzhalter 3">
            <a:extLst>
              <a:ext uri="{FF2B5EF4-FFF2-40B4-BE49-F238E27FC236}">
                <a16:creationId xmlns:a16="http://schemas.microsoft.com/office/drawing/2014/main" id="{87E29ADB-DB44-B743-8286-C266041CA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36799" y="6205104"/>
            <a:ext cx="3643203" cy="224160"/>
          </a:xfrm>
        </p:spPr>
        <p:txBody>
          <a:bodyPr/>
          <a:lstStyle/>
          <a:p>
            <a:r>
              <a:rPr lang="de-DE" dirty="0"/>
              <a:t>Prof. Dr. Florian Gerstenberg</a:t>
            </a:r>
          </a:p>
        </p:txBody>
      </p:sp>
    </p:spTree>
    <p:extLst>
      <p:ext uri="{BB962C8B-B14F-4D97-AF65-F5344CB8AC3E}">
        <p14:creationId xmlns:p14="http://schemas.microsoft.com/office/powerpoint/2010/main" val="275585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Ansprechpartner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74740" y="1384260"/>
            <a:ext cx="8067674" cy="4690468"/>
          </a:xfrm>
        </p:spPr>
        <p:txBody>
          <a:bodyPr/>
          <a:lstStyle/>
          <a:p>
            <a:r>
              <a:rPr lang="de-DE" b="0" dirty="0">
                <a:ea typeface="Source Sans Pro" panose="020B0503030403020204" pitchFamily="34" charset="0"/>
              </a:rPr>
              <a:t>Prof. Dr. Florian Gerstenberg</a:t>
            </a:r>
          </a:p>
          <a:p>
            <a:pPr>
              <a:spcBef>
                <a:spcPct val="20000"/>
              </a:spcBef>
            </a:pPr>
            <a:r>
              <a:rPr lang="de-DE" b="0" dirty="0">
                <a:ea typeface="Source Sans Pro" panose="020B0503030403020204" pitchFamily="34" charset="0"/>
              </a:rPr>
              <a:t>Studiendekan BWB</a:t>
            </a:r>
          </a:p>
          <a:p>
            <a:pPr>
              <a:spcBef>
                <a:spcPct val="20000"/>
              </a:spcBef>
            </a:pPr>
            <a:endParaRPr lang="de-DE" b="0" dirty="0">
              <a:ea typeface="Source Sans Pro" panose="020B0503030403020204" pitchFamily="34" charset="0"/>
            </a:endParaRPr>
          </a:p>
          <a:p>
            <a:pPr>
              <a:spcBef>
                <a:spcPct val="20000"/>
              </a:spcBef>
              <a:tabLst>
                <a:tab pos="900113" algn="l"/>
              </a:tabLst>
            </a:pPr>
            <a:r>
              <a:rPr lang="it-IT" b="0" dirty="0" err="1">
                <a:ea typeface="Source Sans Pro" panose="020B0503030403020204" pitchFamily="34" charset="0"/>
              </a:rPr>
              <a:t>Telefon</a:t>
            </a:r>
            <a:r>
              <a:rPr lang="it-IT" b="0" dirty="0">
                <a:ea typeface="Source Sans Pro" panose="020B0503030403020204" pitchFamily="34" charset="0"/>
              </a:rPr>
              <a:t>: 	0341 / 3076-6543</a:t>
            </a:r>
          </a:p>
          <a:p>
            <a:pPr>
              <a:tabLst>
                <a:tab pos="900113" algn="l"/>
              </a:tabLst>
            </a:pPr>
            <a:r>
              <a:rPr lang="it-IT" b="0" dirty="0">
                <a:ea typeface="Source Sans Pro" panose="020B0503030403020204" pitchFamily="34" charset="0"/>
              </a:rPr>
              <a:t>E-Mail:  	</a:t>
            </a:r>
            <a:r>
              <a:rPr lang="it-IT" b="0" dirty="0" err="1">
                <a:ea typeface="Source Sans Pro" panose="020B0503030403020204" pitchFamily="34" charset="0"/>
              </a:rPr>
              <a:t>florian.gerstenberg@htwk-leipzig.de</a:t>
            </a:r>
            <a:endParaRPr lang="it-IT" b="0" dirty="0">
              <a:ea typeface="Source Sans Pro" panose="020B0503030403020204" pitchFamily="34" charset="0"/>
            </a:endParaRPr>
          </a:p>
          <a:p>
            <a:pPr>
              <a:spcBef>
                <a:spcPct val="55000"/>
              </a:spcBef>
              <a:tabLst>
                <a:tab pos="900113" algn="l"/>
              </a:tabLst>
            </a:pPr>
            <a:endParaRPr lang="de-DE" b="0" dirty="0">
              <a:ea typeface="Source Sans Pro" panose="020B0503030403020204" pitchFamily="34" charset="0"/>
            </a:endParaRPr>
          </a:p>
          <a:p>
            <a:pPr>
              <a:spcBef>
                <a:spcPct val="55000"/>
              </a:spcBef>
              <a:tabLst>
                <a:tab pos="900113" algn="l"/>
              </a:tabLst>
            </a:pPr>
            <a:r>
              <a:rPr lang="de-DE" dirty="0">
                <a:ea typeface="Source Sans Pro" panose="020B0503030403020204" pitchFamily="34" charset="0"/>
              </a:rPr>
              <a:t>Postanschrift:</a:t>
            </a:r>
            <a:r>
              <a:rPr lang="de-DE" b="0" dirty="0">
                <a:ea typeface="Source Sans Pro" panose="020B0503030403020204" pitchFamily="34" charset="0"/>
              </a:rPr>
              <a:t> </a:t>
            </a:r>
          </a:p>
          <a:p>
            <a:pPr>
              <a:tabLst>
                <a:tab pos="900113" algn="l"/>
              </a:tabLst>
            </a:pPr>
            <a:r>
              <a:rPr lang="de-DE" b="0" dirty="0">
                <a:ea typeface="Source Sans Pro" panose="020B0503030403020204" pitchFamily="34" charset="0"/>
              </a:rPr>
              <a:t>HTWK Leipzig</a:t>
            </a:r>
          </a:p>
          <a:p>
            <a:pPr>
              <a:tabLst>
                <a:tab pos="900113" algn="l"/>
              </a:tabLst>
            </a:pPr>
            <a:r>
              <a:rPr lang="de-DE" b="0" dirty="0">
                <a:ea typeface="Source Sans Pro" panose="020B0503030403020204" pitchFamily="34" charset="0"/>
              </a:rPr>
              <a:t>Fakultät Wirtschaftswissenschaft und Wirtschaftsingenieurwesen</a:t>
            </a:r>
          </a:p>
          <a:p>
            <a:pPr>
              <a:tabLst>
                <a:tab pos="900113" algn="l"/>
              </a:tabLst>
            </a:pPr>
            <a:r>
              <a:rPr lang="de-DE" b="0" dirty="0">
                <a:ea typeface="Source Sans Pro" panose="020B0503030403020204" pitchFamily="34" charset="0"/>
              </a:rPr>
              <a:t>Postfach 30 11 66</a:t>
            </a:r>
          </a:p>
          <a:p>
            <a:pPr>
              <a:tabLst>
                <a:tab pos="900113" algn="l"/>
              </a:tabLst>
            </a:pPr>
            <a:r>
              <a:rPr lang="de-DE" b="0" dirty="0">
                <a:ea typeface="Source Sans Pro" panose="020B0503030403020204" pitchFamily="34" charset="0"/>
              </a:rPr>
              <a:t>04251 Leipzig 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454C-C8BB-450C-A446-EA3D813FE484}" type="slidenum">
              <a:rPr lang="de-DE" smtClean="0"/>
              <a:t>15</a:t>
            </a:fld>
            <a:endParaRPr lang="de-DE"/>
          </a:p>
        </p:txBody>
      </p:sp>
      <p:sp>
        <p:nvSpPr>
          <p:cNvPr id="8" name="Fußzeilenplatzhalter 3">
            <a:extLst>
              <a:ext uri="{FF2B5EF4-FFF2-40B4-BE49-F238E27FC236}">
                <a16:creationId xmlns:a16="http://schemas.microsoft.com/office/drawing/2014/main" id="{FDF0E6CA-4B3B-E742-80C0-479D0E3EE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36799" y="6205104"/>
            <a:ext cx="3643203" cy="224160"/>
          </a:xfrm>
        </p:spPr>
        <p:txBody>
          <a:bodyPr/>
          <a:lstStyle/>
          <a:p>
            <a:r>
              <a:rPr lang="de-DE" dirty="0"/>
              <a:t>Prof. Dr. Florian Gerstenberg</a:t>
            </a:r>
          </a:p>
        </p:txBody>
      </p:sp>
    </p:spTree>
    <p:extLst>
      <p:ext uri="{BB962C8B-B14F-4D97-AF65-F5344CB8AC3E}">
        <p14:creationId xmlns:p14="http://schemas.microsoft.com/office/powerpoint/2010/main" val="68360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el 3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Source Sans Pro" panose="020B0503030403020204" pitchFamily="34" charset="0"/>
                <a:ea typeface="Source Sans Pro" panose="020B0503030403020204" pitchFamily="34" charset="0"/>
              </a:rPr>
              <a:t>Struktur der Fakultät WW</a:t>
            </a:r>
            <a:endParaRPr lang="de-DE" dirty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b="0" kern="0" dirty="0"/>
              <a:t>ca. 1.142 Studierende an der Fakultät</a:t>
            </a:r>
            <a:endParaRPr lang="de-DE" dirty="0"/>
          </a:p>
          <a:p>
            <a:pPr marL="285750" indent="-285750">
              <a:buFont typeface="Symbol" panose="05050102010706020507" pitchFamily="18" charset="2"/>
              <a:buChar char="-"/>
            </a:pPr>
            <a:endParaRPr lang="de-DE" b="0" kern="0" dirty="0"/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b="0" kern="0" dirty="0"/>
              <a:t>21 Professuren, besetzt mit 21 Personen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endParaRPr lang="de-DE" b="0" kern="0" dirty="0"/>
          </a:p>
          <a:p>
            <a:pPr marL="285750" indent="-285750">
              <a:buFont typeface="Symbol" panose="05050102010706020507" pitchFamily="18" charset="2"/>
              <a:buChar char="-"/>
            </a:pPr>
            <a:endParaRPr lang="de-DE" b="0" kern="0" dirty="0"/>
          </a:p>
          <a:p>
            <a:pPr marL="285750" indent="-285750">
              <a:buFont typeface="Symbol" panose="05050102010706020507" pitchFamily="18" charset="2"/>
              <a:buChar char="-"/>
            </a:pPr>
            <a:endParaRPr lang="de-DE" b="0" kern="0" dirty="0"/>
          </a:p>
          <a:p>
            <a:pPr marL="285750" indent="-285750">
              <a:buFont typeface="Symbol" panose="05050102010706020507" pitchFamily="18" charset="2"/>
              <a:buChar char="-"/>
            </a:pPr>
            <a:endParaRPr lang="de-DE" b="0" kern="0" dirty="0"/>
          </a:p>
          <a:p>
            <a:pPr marL="285750" indent="-285750">
              <a:buFont typeface="Symbol" panose="05050102010706020507" pitchFamily="18" charset="2"/>
              <a:buChar char="-"/>
            </a:pPr>
            <a:endParaRPr lang="de-DE" b="0" kern="0" dirty="0"/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b="0" kern="0"/>
              <a:t>14 </a:t>
            </a:r>
            <a:r>
              <a:rPr lang="de-DE" b="0" kern="0" dirty="0"/>
              <a:t>fest angestellte Mitarbeiter/innen</a:t>
            </a:r>
          </a:p>
          <a:p>
            <a:pPr lvl="1" indent="-180000"/>
            <a:endParaRPr lang="de-DE" kern="0" dirty="0"/>
          </a:p>
          <a:p>
            <a:pPr lvl="1" indent="-180000"/>
            <a:endParaRPr lang="de-DE" kern="0" dirty="0"/>
          </a:p>
          <a:p>
            <a:pPr marL="105750" lvl="1" indent="-285750">
              <a:buFont typeface="Symbol" panose="05050102010706020507" pitchFamily="18" charset="2"/>
              <a:buChar char="-"/>
            </a:pPr>
            <a:r>
              <a:rPr lang="de-DE" kern="0" dirty="0"/>
              <a:t>Informationen zu Professoren, Mitarbeitern, Institutionen, etc.:</a:t>
            </a:r>
          </a:p>
          <a:p>
            <a:pPr lvl="1"/>
            <a:r>
              <a:rPr lang="de-DE" kern="0" dirty="0"/>
              <a:t>	</a:t>
            </a:r>
            <a:r>
              <a:rPr lang="de-DE" kern="0" dirty="0">
                <a:hlinkClick r:id="rId2"/>
              </a:rPr>
              <a:t>www.htwk-leipzig.de</a:t>
            </a:r>
            <a:r>
              <a:rPr lang="de-DE" kern="0" dirty="0"/>
              <a:t>  bzw.  </a:t>
            </a:r>
            <a:r>
              <a:rPr lang="de-DE" kern="0" dirty="0">
                <a:hlinkClick r:id="rId3"/>
              </a:rPr>
              <a:t>fww.htwk-leipzig.de/</a:t>
            </a:r>
            <a:r>
              <a:rPr lang="de-DE" kern="0" dirty="0" err="1">
                <a:hlinkClick r:id="rId3"/>
              </a:rPr>
              <a:t>fakultät</a:t>
            </a:r>
            <a:endParaRPr lang="de-DE" kern="0" dirty="0"/>
          </a:p>
          <a:p>
            <a:pPr lvl="1"/>
            <a:endParaRPr lang="de-DE" dirty="0"/>
          </a:p>
          <a:p>
            <a:pPr lvl="1" indent="-180000"/>
            <a:endParaRPr lang="de-DE" kern="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454C-C8BB-450C-A446-EA3D813FE484}" type="slidenum">
              <a:rPr lang="de-DE" smtClean="0"/>
              <a:t>2</a:t>
            </a:fld>
            <a:endParaRPr lang="de-DE"/>
          </a:p>
        </p:txBody>
      </p:sp>
      <p:grpSp>
        <p:nvGrpSpPr>
          <p:cNvPr id="10" name="Gruppieren 9"/>
          <p:cNvGrpSpPr/>
          <p:nvPr/>
        </p:nvGrpSpPr>
        <p:grpSpPr>
          <a:xfrm>
            <a:off x="1715404" y="2425161"/>
            <a:ext cx="4153785" cy="1212854"/>
            <a:chOff x="1311388" y="2403897"/>
            <a:chExt cx="4153785" cy="1212854"/>
          </a:xfrm>
        </p:grpSpPr>
        <p:sp>
          <p:nvSpPr>
            <p:cNvPr id="3" name="Textfeld 2"/>
            <p:cNvSpPr txBox="1"/>
            <p:nvPr/>
          </p:nvSpPr>
          <p:spPr>
            <a:xfrm>
              <a:off x="1311388" y="2778642"/>
              <a:ext cx="8364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BWL</a:t>
              </a:r>
            </a:p>
            <a:p>
              <a:pPr algn="ctr"/>
              <a:endParaRPr lang="de-DE" sz="1600" dirty="0"/>
            </a:p>
            <a:p>
              <a:pPr algn="ctr"/>
              <a:r>
                <a:rPr lang="de-DE" sz="1400" dirty="0"/>
                <a:t>16,5</a:t>
              </a: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2172588" y="2782194"/>
              <a:ext cx="8364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VWL</a:t>
              </a:r>
            </a:p>
            <a:p>
              <a:pPr algn="ctr"/>
              <a:endParaRPr lang="de-DE" sz="1600" dirty="0"/>
            </a:p>
            <a:p>
              <a:pPr algn="ctr"/>
              <a:r>
                <a:rPr lang="de-DE" sz="1400" dirty="0"/>
                <a:t>3</a:t>
              </a:r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3058665" y="2782202"/>
              <a:ext cx="8364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Recht</a:t>
              </a:r>
            </a:p>
            <a:p>
              <a:pPr algn="ctr"/>
              <a:endParaRPr lang="de-DE" sz="1600" dirty="0"/>
            </a:p>
            <a:p>
              <a:pPr algn="ctr"/>
              <a:r>
                <a:rPr lang="de-DE" sz="1400" dirty="0"/>
                <a:t>1,5</a:t>
              </a:r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3919865" y="2785754"/>
              <a:ext cx="154530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Wirtschafts-informatik</a:t>
              </a:r>
            </a:p>
            <a:p>
              <a:pPr algn="ctr"/>
              <a:r>
                <a:rPr lang="de-DE" sz="1400" dirty="0"/>
                <a:t>1</a:t>
              </a:r>
            </a:p>
          </p:txBody>
        </p:sp>
        <p:sp>
          <p:nvSpPr>
            <p:cNvPr id="4" name="Pfeil nach unten 3"/>
            <p:cNvSpPr/>
            <p:nvPr/>
          </p:nvSpPr>
          <p:spPr>
            <a:xfrm rot="1463002">
              <a:off x="2628591" y="2426103"/>
              <a:ext cx="209109" cy="368595"/>
            </a:xfrm>
            <a:prstGeom prst="downArrow">
              <a:avLst/>
            </a:prstGeom>
            <a:solidFill>
              <a:srgbClr val="0070C0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Pfeil nach unten 10"/>
            <p:cNvSpPr/>
            <p:nvPr/>
          </p:nvSpPr>
          <p:spPr>
            <a:xfrm rot="20136998" flipH="1">
              <a:off x="3372325" y="2426105"/>
              <a:ext cx="209109" cy="368595"/>
            </a:xfrm>
            <a:prstGeom prst="downArrow">
              <a:avLst/>
            </a:prstGeom>
            <a:solidFill>
              <a:srgbClr val="0070C0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Pfeil nach unten 11"/>
            <p:cNvSpPr/>
            <p:nvPr/>
          </p:nvSpPr>
          <p:spPr>
            <a:xfrm rot="2614405">
              <a:off x="1988287" y="2403898"/>
              <a:ext cx="209109" cy="368595"/>
            </a:xfrm>
            <a:prstGeom prst="downArrow">
              <a:avLst/>
            </a:prstGeom>
            <a:solidFill>
              <a:srgbClr val="0070C0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Pfeil nach unten 12"/>
            <p:cNvSpPr/>
            <p:nvPr/>
          </p:nvSpPr>
          <p:spPr>
            <a:xfrm rot="18985595" flipH="1">
              <a:off x="4101647" y="2403897"/>
              <a:ext cx="209109" cy="368595"/>
            </a:xfrm>
            <a:prstGeom prst="downArrow">
              <a:avLst/>
            </a:prstGeom>
            <a:solidFill>
              <a:srgbClr val="0070C0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5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036799" y="6205104"/>
            <a:ext cx="3643203" cy="224160"/>
          </a:xfrm>
        </p:spPr>
        <p:txBody>
          <a:bodyPr/>
          <a:lstStyle/>
          <a:p>
            <a:r>
              <a:rPr lang="de-DE" dirty="0"/>
              <a:t>Prof. Dr. Florian Gerstenberg</a:t>
            </a:r>
          </a:p>
        </p:txBody>
      </p:sp>
    </p:spTree>
    <p:extLst>
      <p:ext uri="{BB962C8B-B14F-4D97-AF65-F5344CB8AC3E}">
        <p14:creationId xmlns:p14="http://schemas.microsoft.com/office/powerpoint/2010/main" val="110080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el 3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Source Sans Pro" panose="020B0503030403020204" pitchFamily="34" charset="0"/>
                <a:ea typeface="Source Sans Pro" panose="020B0503030403020204" pitchFamily="34" charset="0"/>
              </a:rPr>
              <a:t>Studienangebot der Fakultät WW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454C-C8BB-450C-A446-EA3D813FE484}" type="slidenum">
              <a:rPr lang="de-DE" smtClean="0"/>
              <a:t>3</a:t>
            </a:fld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1376491" y="1444197"/>
            <a:ext cx="642195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600" b="1" dirty="0">
                <a:solidFill>
                  <a:srgbClr val="00206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Arial" pitchFamily="34" charset="0"/>
              </a:rPr>
              <a:t>Bachelor-Studiengänge und Studiendekane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833563" y="2085682"/>
            <a:ext cx="2340000" cy="720000"/>
          </a:xfrm>
          <a:prstGeom prst="rect">
            <a:avLst/>
          </a:prstGeom>
          <a:solidFill>
            <a:srgbClr val="CCECFF"/>
          </a:solidFill>
          <a:ln w="25400">
            <a:solidFill>
              <a:srgbClr val="000099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70000"/>
              </a:prstClr>
            </a:outerShdw>
          </a:effec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e-DE" sz="1600" dirty="0">
                <a:solidFill>
                  <a:srgbClr val="00206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Betriebswirtschaft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388109" y="2091845"/>
            <a:ext cx="2340000" cy="720000"/>
          </a:xfrm>
          <a:prstGeom prst="rect">
            <a:avLst/>
          </a:prstGeom>
          <a:solidFill>
            <a:srgbClr val="CCECFF"/>
          </a:solidFill>
          <a:ln w="25400">
            <a:solidFill>
              <a:srgbClr val="000099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70000"/>
              </a:prstClr>
            </a:outerShdw>
          </a:effec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e-DE" sz="1600" dirty="0">
                <a:solidFill>
                  <a:srgbClr val="00206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International Management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5971704" y="2070653"/>
            <a:ext cx="2340000" cy="720000"/>
          </a:xfrm>
          <a:prstGeom prst="rect">
            <a:avLst/>
          </a:prstGeom>
          <a:solidFill>
            <a:srgbClr val="CCECFF"/>
          </a:solidFill>
          <a:ln w="25400">
            <a:solidFill>
              <a:srgbClr val="000099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70000"/>
              </a:prstClr>
            </a:outerShdw>
          </a:effec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e-DE" sz="1600" dirty="0">
                <a:solidFill>
                  <a:srgbClr val="00206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Wirtschaftsingenieur-wesen</a:t>
            </a:r>
          </a:p>
        </p:txBody>
      </p:sp>
      <p:sp>
        <p:nvSpPr>
          <p:cNvPr id="11" name="Rechteck 10"/>
          <p:cNvSpPr/>
          <p:nvPr/>
        </p:nvSpPr>
        <p:spPr>
          <a:xfrm>
            <a:off x="692884" y="2987734"/>
            <a:ext cx="26213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dirty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itchFamily="34" charset="0"/>
              </a:rPr>
              <a:t>Prof. Dr. F. Gerstenberg</a:t>
            </a:r>
          </a:p>
        </p:txBody>
      </p:sp>
      <p:sp>
        <p:nvSpPr>
          <p:cNvPr id="12" name="Rechteck 11"/>
          <p:cNvSpPr/>
          <p:nvPr/>
        </p:nvSpPr>
        <p:spPr>
          <a:xfrm>
            <a:off x="6151625" y="3024104"/>
            <a:ext cx="19801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dirty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itchFamily="34" charset="0"/>
              </a:rPr>
              <a:t>Prof. Dr. A. </a:t>
            </a:r>
            <a:r>
              <a:rPr lang="de-DE" dirty="0" err="1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itchFamily="34" charset="0"/>
              </a:rPr>
              <a:t>Bierer</a:t>
            </a:r>
            <a:endParaRPr lang="de-DE" dirty="0">
              <a:solidFill>
                <a:srgbClr val="002060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Arial" pitchFamily="34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3575541" y="3006400"/>
            <a:ext cx="19929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dirty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itchFamily="34" charset="0"/>
              </a:rPr>
              <a:t>Prof. Dr. B. Sturm</a:t>
            </a:r>
          </a:p>
        </p:txBody>
      </p:sp>
      <p:sp>
        <p:nvSpPr>
          <p:cNvPr id="14" name="Rechteck 13"/>
          <p:cNvSpPr/>
          <p:nvPr/>
        </p:nvSpPr>
        <p:spPr>
          <a:xfrm>
            <a:off x="1387874" y="3968142"/>
            <a:ext cx="612379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600" b="1" dirty="0">
                <a:solidFill>
                  <a:srgbClr val="00206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Arial" pitchFamily="34" charset="0"/>
              </a:rPr>
              <a:t>Master-Studiengänge und Studiendekane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833562" y="4542275"/>
            <a:ext cx="2340000" cy="720000"/>
          </a:xfrm>
          <a:prstGeom prst="rect">
            <a:avLst/>
          </a:prstGeom>
          <a:solidFill>
            <a:srgbClr val="CCECFF"/>
          </a:solidFill>
          <a:ln w="25400">
            <a:solidFill>
              <a:srgbClr val="000099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70000"/>
              </a:prstClr>
            </a:outerShdw>
          </a:effec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206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+mj-cs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e-DE" dirty="0"/>
              <a:t>Betriebswirtschaft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3417466" y="4544348"/>
            <a:ext cx="2340000" cy="720000"/>
          </a:xfrm>
          <a:prstGeom prst="rect">
            <a:avLst/>
          </a:prstGeom>
          <a:solidFill>
            <a:srgbClr val="CCECFF"/>
          </a:solidFill>
          <a:ln w="25400">
            <a:solidFill>
              <a:srgbClr val="000099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70000"/>
              </a:prstClr>
            </a:outerShdw>
          </a:effec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206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+mj-cs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e-DE" dirty="0"/>
              <a:t>General Management</a:t>
            </a: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5971704" y="4542275"/>
            <a:ext cx="2340000" cy="720000"/>
          </a:xfrm>
          <a:prstGeom prst="rect">
            <a:avLst/>
          </a:prstGeom>
          <a:solidFill>
            <a:srgbClr val="CCECFF"/>
          </a:solidFill>
          <a:ln w="25400">
            <a:solidFill>
              <a:srgbClr val="000099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70000"/>
              </a:prstClr>
            </a:outerShdw>
          </a:effec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206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+mj-cs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e-DE" dirty="0"/>
              <a:t>Wirtschaftsingenieur-wesen </a:t>
            </a:r>
          </a:p>
        </p:txBody>
      </p:sp>
      <p:sp>
        <p:nvSpPr>
          <p:cNvPr id="18" name="Rechteck 17"/>
          <p:cNvSpPr/>
          <p:nvPr/>
        </p:nvSpPr>
        <p:spPr>
          <a:xfrm>
            <a:off x="628795" y="5523891"/>
            <a:ext cx="27495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dirty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itchFamily="34" charset="0"/>
              </a:rPr>
              <a:t>Prof. Dr. H. Müller (SCM)</a:t>
            </a:r>
          </a:p>
        </p:txBody>
      </p:sp>
      <p:sp>
        <p:nvSpPr>
          <p:cNvPr id="19" name="Rechteck 18"/>
          <p:cNvSpPr/>
          <p:nvPr/>
        </p:nvSpPr>
        <p:spPr>
          <a:xfrm>
            <a:off x="6081124" y="5531842"/>
            <a:ext cx="2121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dirty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itchFamily="34" charset="0"/>
              </a:rPr>
              <a:t>Prof. Dr. D. Kahlert</a:t>
            </a:r>
          </a:p>
        </p:txBody>
      </p:sp>
      <p:sp>
        <p:nvSpPr>
          <p:cNvPr id="20" name="Rechteck 19"/>
          <p:cNvSpPr/>
          <p:nvPr/>
        </p:nvSpPr>
        <p:spPr>
          <a:xfrm>
            <a:off x="3344893" y="5526838"/>
            <a:ext cx="2582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dirty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itchFamily="34" charset="0"/>
              </a:rPr>
              <a:t>Prof. Dr. H. Müller (MA)</a:t>
            </a:r>
          </a:p>
        </p:txBody>
      </p:sp>
      <p:sp>
        <p:nvSpPr>
          <p:cNvPr id="21" name="Ellipse 20"/>
          <p:cNvSpPr/>
          <p:nvPr/>
        </p:nvSpPr>
        <p:spPr bwMode="auto">
          <a:xfrm>
            <a:off x="616688" y="1908288"/>
            <a:ext cx="2731175" cy="1079446"/>
          </a:xfrm>
          <a:prstGeom prst="ellipse">
            <a:avLst/>
          </a:prstGeom>
          <a:noFill/>
          <a:ln>
            <a:solidFill>
              <a:srgbClr val="99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Fußzeilenplatzhalter 3">
            <a:extLst>
              <a:ext uri="{FF2B5EF4-FFF2-40B4-BE49-F238E27FC236}">
                <a16:creationId xmlns:a16="http://schemas.microsoft.com/office/drawing/2014/main" id="{1BFD106A-1D0A-E64D-B20A-2638D78C2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36799" y="6205104"/>
            <a:ext cx="3643203" cy="224160"/>
          </a:xfrm>
        </p:spPr>
        <p:txBody>
          <a:bodyPr/>
          <a:lstStyle/>
          <a:p>
            <a:r>
              <a:rPr lang="de-DE" dirty="0"/>
              <a:t>Prof. Dr. Florian Gerstenberg</a:t>
            </a:r>
          </a:p>
        </p:txBody>
      </p:sp>
    </p:spTree>
    <p:extLst>
      <p:ext uri="{BB962C8B-B14F-4D97-AF65-F5344CB8AC3E}">
        <p14:creationId xmlns:p14="http://schemas.microsoft.com/office/powerpoint/2010/main" val="161395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Bachelorstudiengang Betriebswirtschaft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Symbol" panose="05050102010706020507" pitchFamily="18" charset="2"/>
              <a:buChar char="-"/>
              <a:tabLst>
                <a:tab pos="2692400" algn="l"/>
              </a:tabLst>
            </a:pPr>
            <a:r>
              <a:rPr lang="de-DE" sz="1600" b="0" i="1" dirty="0"/>
              <a:t>Akademischer Grad:</a:t>
            </a:r>
            <a:r>
              <a:rPr lang="de-DE" sz="1600" b="0" dirty="0"/>
              <a:t>  	Bachelor </a:t>
            </a:r>
            <a:r>
              <a:rPr lang="de-DE" sz="1600" b="0" dirty="0" err="1"/>
              <a:t>of</a:t>
            </a:r>
            <a:r>
              <a:rPr lang="de-DE" sz="1600" b="0" dirty="0"/>
              <a:t> </a:t>
            </a:r>
            <a:r>
              <a:rPr lang="de-DE" sz="1600" b="0" dirty="0" err="1"/>
              <a:t>Arts</a:t>
            </a:r>
            <a:r>
              <a:rPr lang="de-DE" sz="1600" b="0" dirty="0"/>
              <a:t> / B.A.</a:t>
            </a:r>
            <a:endParaRPr lang="de-DE" sz="1600" b="0" i="1" dirty="0"/>
          </a:p>
          <a:p>
            <a:pPr marL="285750" indent="-285750">
              <a:buFont typeface="Symbol" panose="05050102010706020507" pitchFamily="18" charset="2"/>
              <a:buChar char="-"/>
              <a:tabLst>
                <a:tab pos="2692400" algn="l"/>
              </a:tabLst>
            </a:pPr>
            <a:endParaRPr lang="de-DE" sz="1600" b="0" i="1" dirty="0"/>
          </a:p>
          <a:p>
            <a:pPr marL="285750" indent="-285750">
              <a:buFont typeface="Symbol" panose="05050102010706020507" pitchFamily="18" charset="2"/>
              <a:buChar char="-"/>
              <a:tabLst>
                <a:tab pos="2692400" algn="l"/>
              </a:tabLst>
            </a:pPr>
            <a:r>
              <a:rPr lang="de-DE" sz="1600" b="0" i="1" dirty="0"/>
              <a:t>Studienbeginn:</a:t>
            </a:r>
            <a:r>
              <a:rPr lang="de-DE" sz="1600" b="0" dirty="0"/>
              <a:t>  	Wintersemester </a:t>
            </a:r>
            <a:endParaRPr lang="de-DE" sz="1600" b="0" i="1" dirty="0"/>
          </a:p>
          <a:p>
            <a:pPr marL="285750" indent="-285750">
              <a:buFont typeface="Symbol" panose="05050102010706020507" pitchFamily="18" charset="2"/>
              <a:buChar char="-"/>
              <a:tabLst>
                <a:tab pos="2692400" algn="l"/>
              </a:tabLst>
            </a:pPr>
            <a:endParaRPr lang="de-DE" sz="1600" b="0" i="1" dirty="0"/>
          </a:p>
          <a:p>
            <a:pPr marL="285750" indent="-285750">
              <a:buFont typeface="Symbol" panose="05050102010706020507" pitchFamily="18" charset="2"/>
              <a:buChar char="-"/>
              <a:tabLst>
                <a:tab pos="2692400" algn="l"/>
              </a:tabLst>
            </a:pPr>
            <a:r>
              <a:rPr lang="de-DE" sz="1600" b="0" i="1" dirty="0"/>
              <a:t>Zugangsvoraussetzung:</a:t>
            </a:r>
            <a:r>
              <a:rPr lang="de-DE" sz="1600" b="0" dirty="0"/>
              <a:t>  	Allgemeine oder fachgebundene </a:t>
            </a:r>
            <a:br>
              <a:rPr lang="de-DE" sz="1600" b="0" dirty="0"/>
            </a:br>
            <a:r>
              <a:rPr lang="de-DE" sz="1600" b="0" dirty="0"/>
              <a:t>	Hochschulreife, Fachhochschulreife bzw. </a:t>
            </a:r>
            <a:br>
              <a:rPr lang="de-DE" sz="1600" b="0" dirty="0"/>
            </a:br>
            <a:r>
              <a:rPr lang="de-DE" sz="1600" b="0" dirty="0"/>
              <a:t>	eine als gleichwertig bestätigte </a:t>
            </a:r>
            <a:br>
              <a:rPr lang="de-DE" sz="1600" b="0" dirty="0"/>
            </a:br>
            <a:r>
              <a:rPr lang="de-DE" sz="1600" b="0" dirty="0"/>
              <a:t>	Hochschulzugangsberechtigung</a:t>
            </a:r>
            <a:endParaRPr lang="de-DE" sz="1600" b="0" i="1" dirty="0"/>
          </a:p>
          <a:p>
            <a:pPr marL="285750" indent="-285750">
              <a:buFont typeface="Symbol" panose="05050102010706020507" pitchFamily="18" charset="2"/>
              <a:buChar char="-"/>
              <a:tabLst>
                <a:tab pos="2692400" algn="l"/>
              </a:tabLst>
            </a:pPr>
            <a:endParaRPr lang="de-DE" sz="1600" b="0" i="1" dirty="0"/>
          </a:p>
          <a:p>
            <a:pPr marL="285750" indent="-285750">
              <a:buFont typeface="Symbol" panose="05050102010706020507" pitchFamily="18" charset="2"/>
              <a:buChar char="-"/>
              <a:tabLst>
                <a:tab pos="2692400" algn="l"/>
              </a:tabLst>
            </a:pPr>
            <a:r>
              <a:rPr lang="de-DE" sz="1600" b="0" i="1" dirty="0"/>
              <a:t>Regelstudienzeit:</a:t>
            </a:r>
            <a:r>
              <a:rPr lang="de-DE" sz="1600" b="0" dirty="0"/>
              <a:t>  	6 Semester</a:t>
            </a:r>
            <a:endParaRPr lang="de-DE" sz="1600" b="0" i="1" dirty="0"/>
          </a:p>
          <a:p>
            <a:pPr marL="285750" indent="-285750">
              <a:buFont typeface="Symbol" panose="05050102010706020507" pitchFamily="18" charset="2"/>
              <a:buChar char="-"/>
              <a:tabLst>
                <a:tab pos="2692400" algn="l"/>
              </a:tabLst>
            </a:pPr>
            <a:endParaRPr lang="de-DE" sz="1600" b="0" i="1" dirty="0"/>
          </a:p>
          <a:p>
            <a:pPr marL="285750" indent="-285750">
              <a:buFont typeface="Symbol" panose="05050102010706020507" pitchFamily="18" charset="2"/>
              <a:buChar char="-"/>
              <a:tabLst>
                <a:tab pos="2692400" algn="l"/>
              </a:tabLst>
            </a:pPr>
            <a:r>
              <a:rPr lang="de-DE" sz="1600" b="0" i="1" dirty="0"/>
              <a:t>Art und Umfang:</a:t>
            </a:r>
            <a:r>
              <a:rPr lang="de-DE" sz="1600" b="0" dirty="0"/>
              <a:t>  	Vollzeitstudium, 180 ECTS-Punkte</a:t>
            </a:r>
          </a:p>
          <a:p>
            <a:pPr marL="285750" indent="-285750">
              <a:buFont typeface="Symbol" panose="05050102010706020507" pitchFamily="18" charset="2"/>
              <a:buChar char="-"/>
              <a:tabLst>
                <a:tab pos="2692400" algn="l"/>
              </a:tabLst>
            </a:pPr>
            <a:endParaRPr lang="de-DE" sz="1600" b="0" i="1" dirty="0"/>
          </a:p>
          <a:p>
            <a:pPr marL="285750" indent="-285750">
              <a:buFont typeface="Symbol" panose="05050102010706020507" pitchFamily="18" charset="2"/>
              <a:buChar char="-"/>
              <a:tabLst>
                <a:tab pos="2692400" algn="l"/>
              </a:tabLst>
            </a:pPr>
            <a:r>
              <a:rPr lang="de-DE" sz="1600" b="0" i="1" dirty="0"/>
              <a:t>Akkreditierung:</a:t>
            </a:r>
            <a:r>
              <a:rPr lang="de-DE" sz="1600" b="0" dirty="0"/>
              <a:t>  	</a:t>
            </a:r>
            <a:r>
              <a:rPr lang="de-DE" sz="1600" b="0"/>
              <a:t>bis 2028</a:t>
            </a:r>
            <a:endParaRPr lang="de-DE" sz="1600" b="0" dirty="0"/>
          </a:p>
          <a:p>
            <a:endParaRPr lang="de-DE" sz="1600" b="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454C-C8BB-450C-A446-EA3D813FE484}" type="slidenum">
              <a:rPr lang="de-DE" smtClean="0"/>
              <a:t>4</a:t>
            </a:fld>
            <a:endParaRPr lang="de-DE"/>
          </a:p>
        </p:txBody>
      </p:sp>
      <p:sp>
        <p:nvSpPr>
          <p:cNvPr id="8" name="Fußzeilenplatzhalter 3">
            <a:extLst>
              <a:ext uri="{FF2B5EF4-FFF2-40B4-BE49-F238E27FC236}">
                <a16:creationId xmlns:a16="http://schemas.microsoft.com/office/drawing/2014/main" id="{F9DC5374-F94C-344C-8298-5536C4411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36799" y="6205104"/>
            <a:ext cx="3643203" cy="224160"/>
          </a:xfrm>
        </p:spPr>
        <p:txBody>
          <a:bodyPr/>
          <a:lstStyle/>
          <a:p>
            <a:r>
              <a:rPr lang="de-DE" dirty="0"/>
              <a:t>Prof. Dr. Florian Gerstenberg</a:t>
            </a:r>
          </a:p>
        </p:txBody>
      </p:sp>
    </p:spTree>
    <p:extLst>
      <p:ext uri="{BB962C8B-B14F-4D97-AF65-F5344CB8AC3E}">
        <p14:creationId xmlns:p14="http://schemas.microsoft.com/office/powerpoint/2010/main" val="56832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Zielsetzung des Studiengangs (1)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rgbClr val="000099"/>
                </a:solidFill>
              </a:rPr>
              <a:t>Auszug aus der Studienordnung:</a:t>
            </a:r>
          </a:p>
          <a:p>
            <a:endParaRPr lang="de-DE" dirty="0"/>
          </a:p>
          <a:p>
            <a:pPr>
              <a:lnSpc>
                <a:spcPts val="3000"/>
              </a:lnSpc>
            </a:pPr>
            <a:r>
              <a:rPr lang="de-DE" b="0" dirty="0"/>
              <a:t>„Das Studium bereitet durch anwendungsbezogene Lehre auf kaufmännische berufliche Tätigkeiten vor, welche die Beherrschung wissenschaftlicher Erkenntnisse erfordern. </a:t>
            </a:r>
          </a:p>
          <a:p>
            <a:pPr>
              <a:lnSpc>
                <a:spcPts val="3000"/>
              </a:lnSpc>
            </a:pPr>
            <a:r>
              <a:rPr lang="de-DE" b="0" dirty="0"/>
              <a:t>Neben der betriebswirtschaftlichen Fachausbildung mit berufspraktischem Bezug werden Methodenkompetenz, Kommunikationsfähigkeit und Methoden der wissenschaftlichen Problemlösung vermittelt, die zu selbstständigem, verantwortungsbewusstem wirtschaftlichen Denken und Arbeiten befähigen.</a:t>
            </a:r>
          </a:p>
          <a:p>
            <a:pPr>
              <a:lnSpc>
                <a:spcPts val="3000"/>
              </a:lnSpc>
            </a:pPr>
            <a:r>
              <a:rPr lang="de-DE" b="0" dirty="0"/>
              <a:t>Das Studium schafft auch die Grundlage für weiterführende wissenschaftliche Studien.“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454C-C8BB-450C-A446-EA3D813FE484}" type="slidenum">
              <a:rPr lang="de-DE" smtClean="0"/>
              <a:t>5</a:t>
            </a:fld>
            <a:endParaRPr lang="de-DE"/>
          </a:p>
        </p:txBody>
      </p:sp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66FDAF84-C648-AA4D-AEF9-A67CE4AAE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36799" y="6205104"/>
            <a:ext cx="3643203" cy="224160"/>
          </a:xfrm>
        </p:spPr>
        <p:txBody>
          <a:bodyPr/>
          <a:lstStyle/>
          <a:p>
            <a:r>
              <a:rPr lang="de-DE" dirty="0"/>
              <a:t>Prof. Dr. Florian Gerstenberg</a:t>
            </a:r>
          </a:p>
        </p:txBody>
      </p:sp>
    </p:spTree>
    <p:extLst>
      <p:ext uri="{BB962C8B-B14F-4D97-AF65-F5344CB8AC3E}">
        <p14:creationId xmlns:p14="http://schemas.microsoft.com/office/powerpoint/2010/main" val="76618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Zielsetzung des Studiengangs (2)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rgbClr val="000099"/>
                </a:solidFill>
              </a:rPr>
              <a:t>Vermittlung von …</a:t>
            </a:r>
          </a:p>
          <a:p>
            <a:endParaRPr lang="de-DE" sz="2200" dirty="0"/>
          </a:p>
          <a:p>
            <a:pPr marL="342900" lvl="1" indent="-342900">
              <a:lnSpc>
                <a:spcPct val="110000"/>
              </a:lnSpc>
              <a:buFont typeface="Symbol" panose="05050102010706020507" pitchFamily="18" charset="2"/>
              <a:buChar char="-"/>
            </a:pPr>
            <a:r>
              <a:rPr lang="de-DE" dirty="0"/>
              <a:t>breit angelegtem ökonomischen Wissen</a:t>
            </a:r>
          </a:p>
          <a:p>
            <a:pPr marL="342900" lvl="1" indent="-342900">
              <a:lnSpc>
                <a:spcPct val="110000"/>
              </a:lnSpc>
              <a:buFont typeface="Symbol" panose="05050102010706020507" pitchFamily="18" charset="2"/>
              <a:buChar char="-"/>
            </a:pPr>
            <a:endParaRPr lang="de-DE" dirty="0"/>
          </a:p>
          <a:p>
            <a:pPr marL="342900" lvl="1" indent="-342900">
              <a:lnSpc>
                <a:spcPct val="110000"/>
              </a:lnSpc>
              <a:spcBef>
                <a:spcPct val="40000"/>
              </a:spcBef>
              <a:buFont typeface="Symbol" panose="05050102010706020507" pitchFamily="18" charset="2"/>
              <a:buChar char="-"/>
            </a:pPr>
            <a:r>
              <a:rPr lang="de-DE" dirty="0"/>
              <a:t>Kompetenzen zur Lösung betrieblicher Problemstellungen auf der Grundlage wissenschaftlicher Erkenntnisse und unter Anwendung wissenschaftlich fundierter Methoden (auch Fallstudien, Unternehmensplanspiel, Projektarbeiten, </a:t>
            </a:r>
            <a:r>
              <a:rPr lang="de-DE" dirty="0" err="1"/>
              <a:t>Praktikervorträge</a:t>
            </a:r>
            <a:r>
              <a:rPr lang="de-DE" dirty="0"/>
              <a:t> etc.)</a:t>
            </a:r>
          </a:p>
          <a:p>
            <a:pPr marL="342900" lvl="1" indent="-342900">
              <a:lnSpc>
                <a:spcPct val="110000"/>
              </a:lnSpc>
              <a:buFont typeface="Symbol" panose="05050102010706020507" pitchFamily="18" charset="2"/>
              <a:buChar char="-"/>
            </a:pPr>
            <a:endParaRPr lang="de-DE" dirty="0"/>
          </a:p>
          <a:p>
            <a:pPr marL="342900" lvl="1" indent="-342900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Font typeface="Symbol" panose="05050102010706020507" pitchFamily="18" charset="2"/>
              <a:buChar char="-"/>
            </a:pPr>
            <a:r>
              <a:rPr lang="de-DE" dirty="0"/>
              <a:t>sozialen und kommunikativen Fähigkeiten</a:t>
            </a:r>
          </a:p>
          <a:p>
            <a:pPr marL="342900" lvl="1" indent="-342900">
              <a:lnSpc>
                <a:spcPct val="110000"/>
              </a:lnSpc>
              <a:buFont typeface="Symbol" panose="05050102010706020507" pitchFamily="18" charset="2"/>
              <a:buChar char="-"/>
            </a:pPr>
            <a:endParaRPr lang="de-DE" dirty="0"/>
          </a:p>
          <a:p>
            <a:pPr marL="342900" lvl="1" indent="-342900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Font typeface="Symbol" panose="05050102010706020507" pitchFamily="18" charset="2"/>
              <a:buChar char="-"/>
            </a:pPr>
            <a:r>
              <a:rPr lang="de-DE" dirty="0"/>
              <a:t>Kompetenzen zum wissenschaftlichen 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454C-C8BB-450C-A446-EA3D813FE484}" type="slidenum">
              <a:rPr lang="de-DE" smtClean="0"/>
              <a:t>6</a:t>
            </a:fld>
            <a:endParaRPr lang="de-DE"/>
          </a:p>
        </p:txBody>
      </p:sp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D3341CA9-6A68-D14D-880E-DC2EB208D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36799" y="6205104"/>
            <a:ext cx="3643203" cy="224160"/>
          </a:xfrm>
        </p:spPr>
        <p:txBody>
          <a:bodyPr/>
          <a:lstStyle/>
          <a:p>
            <a:r>
              <a:rPr lang="de-DE" dirty="0"/>
              <a:t>Prof. Dr. Florian Gerstenberg</a:t>
            </a:r>
          </a:p>
        </p:txBody>
      </p:sp>
    </p:spTree>
    <p:extLst>
      <p:ext uri="{BB962C8B-B14F-4D97-AF65-F5344CB8AC3E}">
        <p14:creationId xmlns:p14="http://schemas.microsoft.com/office/powerpoint/2010/main" val="31015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Studieninhalte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rgbClr val="000099"/>
                </a:solidFill>
              </a:rPr>
              <a:t>Das Studium setzt sich aus </a:t>
            </a:r>
            <a:r>
              <a:rPr lang="de-DE" dirty="0"/>
              <a:t>neun Modulgruppen</a:t>
            </a:r>
            <a:r>
              <a:rPr lang="de-DE" dirty="0">
                <a:solidFill>
                  <a:srgbClr val="000099"/>
                </a:solidFill>
              </a:rPr>
              <a:t> zusammen: </a:t>
            </a:r>
          </a:p>
          <a:p>
            <a:pPr marL="897750" lvl="1" indent="-285750">
              <a:spcBef>
                <a:spcPts val="500"/>
              </a:spcBef>
              <a:buFont typeface="Symbol" panose="05050102010706020507" pitchFamily="18" charset="2"/>
              <a:buChar char="-"/>
            </a:pPr>
            <a:r>
              <a:rPr lang="de-DE" dirty="0"/>
              <a:t>Mathematik / Statistik</a:t>
            </a:r>
          </a:p>
          <a:p>
            <a:pPr marL="897750" lvl="1" indent="-285750">
              <a:spcBef>
                <a:spcPts val="500"/>
              </a:spcBef>
              <a:buFont typeface="Symbol" panose="05050102010706020507" pitchFamily="18" charset="2"/>
              <a:buChar char="-"/>
            </a:pPr>
            <a:r>
              <a:rPr lang="de-DE" dirty="0"/>
              <a:t>Grundlagen der Betriebswirtschaftslehre / Rechnungswesen</a:t>
            </a:r>
          </a:p>
          <a:p>
            <a:pPr marL="897750" lvl="1" indent="-285750">
              <a:spcBef>
                <a:spcPts val="500"/>
              </a:spcBef>
              <a:buFont typeface="Symbol" panose="05050102010706020507" pitchFamily="18" charset="2"/>
              <a:buChar char="-"/>
            </a:pPr>
            <a:r>
              <a:rPr lang="de-DE" dirty="0"/>
              <a:t>Recht</a:t>
            </a:r>
          </a:p>
          <a:p>
            <a:pPr marL="897750" lvl="1" indent="-285750">
              <a:spcBef>
                <a:spcPts val="500"/>
              </a:spcBef>
              <a:buFont typeface="Symbol" panose="05050102010706020507" pitchFamily="18" charset="2"/>
              <a:buChar char="-"/>
            </a:pPr>
            <a:r>
              <a:rPr lang="de-DE" dirty="0"/>
              <a:t>Volkswirtschaftslehre</a:t>
            </a:r>
          </a:p>
          <a:p>
            <a:pPr marL="897750" lvl="1" indent="-285750">
              <a:spcBef>
                <a:spcPts val="500"/>
              </a:spcBef>
              <a:buFont typeface="Symbol" panose="05050102010706020507" pitchFamily="18" charset="2"/>
              <a:buChar char="-"/>
            </a:pPr>
            <a:r>
              <a:rPr lang="de-DE" dirty="0"/>
              <a:t>Informationsmanagement</a:t>
            </a:r>
          </a:p>
          <a:p>
            <a:pPr marL="897750" lvl="1" indent="-285750">
              <a:spcBef>
                <a:spcPts val="500"/>
              </a:spcBef>
              <a:buFont typeface="Symbol" panose="05050102010706020507" pitchFamily="18" charset="2"/>
              <a:buChar char="-"/>
            </a:pPr>
            <a:r>
              <a:rPr lang="de-DE" dirty="0"/>
              <a:t>BWL Funktionallehren</a:t>
            </a:r>
          </a:p>
          <a:p>
            <a:pPr marL="897750" lvl="1" indent="-285750">
              <a:spcBef>
                <a:spcPts val="500"/>
              </a:spcBef>
              <a:buFont typeface="Symbol" panose="05050102010706020507" pitchFamily="18" charset="2"/>
              <a:buChar char="-"/>
            </a:pPr>
            <a:r>
              <a:rPr lang="de-DE" dirty="0"/>
              <a:t>Sozial- und Methodenkompetenz </a:t>
            </a:r>
          </a:p>
          <a:p>
            <a:pPr marL="897750" lvl="1" indent="-285750">
              <a:spcBef>
                <a:spcPts val="500"/>
              </a:spcBef>
              <a:buFont typeface="Symbol" panose="05050102010706020507" pitchFamily="18" charset="2"/>
              <a:buChar char="-"/>
            </a:pPr>
            <a:r>
              <a:rPr lang="de-DE" dirty="0"/>
              <a:t>Wahlpflichtmodule</a:t>
            </a:r>
          </a:p>
          <a:p>
            <a:pPr marL="897750" lvl="1" indent="-285750">
              <a:spcBef>
                <a:spcPts val="500"/>
              </a:spcBef>
              <a:buFont typeface="Symbol" panose="05050102010706020507" pitchFamily="18" charset="2"/>
              <a:buChar char="-"/>
            </a:pPr>
            <a:r>
              <a:rPr lang="de-DE" dirty="0"/>
              <a:t>Abschlussmodul (Bachelorarbeit/Mündliche Abschlussprüfung)</a:t>
            </a:r>
          </a:p>
          <a:p>
            <a:pPr lvl="1">
              <a:spcBef>
                <a:spcPts val="1200"/>
              </a:spcBef>
            </a:pPr>
            <a:r>
              <a:rPr lang="de-DE" dirty="0"/>
              <a:t>Zu einzelnen Modulen innerhalb der Gruppen und Semesterlage siehe Studienablaufplan und Modulhandbuch.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454C-C8BB-450C-A446-EA3D813FE484}" type="slidenum">
              <a:rPr lang="de-DE" smtClean="0"/>
              <a:t>7</a:t>
            </a:fld>
            <a:endParaRPr lang="de-DE"/>
          </a:p>
        </p:txBody>
      </p:sp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59CCFF52-5E71-4149-94A0-7977FBDDB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36799" y="6205104"/>
            <a:ext cx="3643203" cy="224160"/>
          </a:xfrm>
        </p:spPr>
        <p:txBody>
          <a:bodyPr/>
          <a:lstStyle/>
          <a:p>
            <a:r>
              <a:rPr lang="de-DE" dirty="0"/>
              <a:t>Prof. Dr. Florian Gerstenberg</a:t>
            </a:r>
          </a:p>
        </p:txBody>
      </p:sp>
    </p:spTree>
    <p:extLst>
      <p:ext uri="{BB962C8B-B14F-4D97-AF65-F5344CB8AC3E}">
        <p14:creationId xmlns:p14="http://schemas.microsoft.com/office/powerpoint/2010/main" val="340882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Ablauf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454C-C8BB-450C-A446-EA3D813FE484}" type="slidenum">
              <a:rPr lang="de-DE" smtClean="0"/>
              <a:t>8</a:t>
            </a:fld>
            <a:endParaRPr lang="de-DE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5648" y="831219"/>
            <a:ext cx="5598032" cy="524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A238A72A-5146-7B40-8098-B8A53B395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36799" y="6205104"/>
            <a:ext cx="3643203" cy="224160"/>
          </a:xfrm>
        </p:spPr>
        <p:txBody>
          <a:bodyPr/>
          <a:lstStyle/>
          <a:p>
            <a:r>
              <a:rPr lang="de-DE" dirty="0"/>
              <a:t>Prof. Dr. Florian Gerstenberg</a:t>
            </a:r>
          </a:p>
        </p:txBody>
      </p:sp>
    </p:spTree>
    <p:extLst>
      <p:ext uri="{BB962C8B-B14F-4D97-AF65-F5344CB8AC3E}">
        <p14:creationId xmlns:p14="http://schemas.microsoft.com/office/powerpoint/2010/main" val="289112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8164" y="493105"/>
            <a:ext cx="8067674" cy="712800"/>
          </a:xfrm>
        </p:spPr>
        <p:txBody>
          <a:bodyPr/>
          <a:lstStyle/>
          <a:p>
            <a:r>
              <a:rPr lang="de-DE" dirty="0"/>
              <a:t>Praxisphase im Studiengang BWB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8163" y="1647100"/>
            <a:ext cx="8067674" cy="4005555"/>
          </a:xfrm>
        </p:spPr>
        <p:txBody>
          <a:bodyPr/>
          <a:lstStyle/>
          <a:p>
            <a:pPr marL="342900" lvl="1" indent="-342900">
              <a:lnSpc>
                <a:spcPct val="110000"/>
              </a:lnSpc>
              <a:buFont typeface="Symbol" panose="05050102010706020507" pitchFamily="18" charset="2"/>
              <a:buChar char="-"/>
            </a:pPr>
            <a:r>
              <a:rPr lang="de-DE" dirty="0"/>
              <a:t>im Normalfall im </a:t>
            </a:r>
            <a:r>
              <a:rPr lang="de-DE" b="1" dirty="0">
                <a:solidFill>
                  <a:srgbClr val="000099"/>
                </a:solidFill>
              </a:rPr>
              <a:t>vierten Semester </a:t>
            </a:r>
            <a:r>
              <a:rPr lang="de-DE" dirty="0"/>
              <a:t>(lt. Studienablaufplan)</a:t>
            </a:r>
          </a:p>
          <a:p>
            <a:pPr marL="342900" lvl="1" indent="-342900">
              <a:lnSpc>
                <a:spcPct val="110000"/>
              </a:lnSpc>
              <a:buFont typeface="Symbol" panose="05050102010706020507" pitchFamily="18" charset="2"/>
              <a:buChar char="-"/>
            </a:pPr>
            <a:endParaRPr lang="de-DE" dirty="0"/>
          </a:p>
          <a:p>
            <a:pPr marL="342900" lvl="1" indent="-342900">
              <a:lnSpc>
                <a:spcPct val="110000"/>
              </a:lnSpc>
              <a:buFont typeface="Symbol" panose="05050102010706020507" pitchFamily="18" charset="2"/>
              <a:buChar char="-"/>
            </a:pPr>
            <a:endParaRPr lang="de-DE" dirty="0"/>
          </a:p>
          <a:p>
            <a:pPr marL="342900" lvl="1" indent="-342900">
              <a:lnSpc>
                <a:spcPct val="110000"/>
              </a:lnSpc>
              <a:buFont typeface="Symbol" panose="05050102010706020507" pitchFamily="18" charset="2"/>
              <a:buChar char="-"/>
            </a:pPr>
            <a:r>
              <a:rPr lang="de-DE" dirty="0"/>
              <a:t>umfasst i.d.R. </a:t>
            </a:r>
            <a:r>
              <a:rPr lang="de-DE" b="1" dirty="0">
                <a:solidFill>
                  <a:srgbClr val="000099"/>
                </a:solidFill>
              </a:rPr>
              <a:t>drei Monate</a:t>
            </a:r>
            <a:r>
              <a:rPr lang="de-DE" dirty="0"/>
              <a:t>, mind. aber 12 Wochen praktische Tätigkeit in einem Unternehmen in Vollzeitbeschäftigung</a:t>
            </a:r>
          </a:p>
          <a:p>
            <a:pPr marL="342900" lvl="1" indent="-342900">
              <a:lnSpc>
                <a:spcPct val="110000"/>
              </a:lnSpc>
              <a:buFont typeface="Symbol" panose="05050102010706020507" pitchFamily="18" charset="2"/>
              <a:buChar char="-"/>
            </a:pPr>
            <a:endParaRPr lang="de-DE" dirty="0"/>
          </a:p>
          <a:p>
            <a:pPr marL="342900" lvl="1" indent="-342900">
              <a:lnSpc>
                <a:spcPct val="110000"/>
              </a:lnSpc>
              <a:buFont typeface="Symbol" panose="05050102010706020507" pitchFamily="18" charset="2"/>
              <a:buChar char="-"/>
            </a:pPr>
            <a:endParaRPr lang="de-DE" dirty="0"/>
          </a:p>
          <a:p>
            <a:pPr marL="342900" lvl="1" indent="-342900">
              <a:lnSpc>
                <a:spcPct val="110000"/>
              </a:lnSpc>
              <a:buFont typeface="Symbol" panose="05050102010706020507" pitchFamily="18" charset="2"/>
              <a:buChar char="-"/>
            </a:pPr>
            <a:r>
              <a:rPr lang="de-DE" dirty="0"/>
              <a:t>Ferner im </a:t>
            </a:r>
            <a:r>
              <a:rPr lang="de-DE" b="1" dirty="0">
                <a:solidFill>
                  <a:srgbClr val="000099"/>
                </a:solidFill>
              </a:rPr>
              <a:t>vierten</a:t>
            </a:r>
            <a:r>
              <a:rPr lang="de-DE" dirty="0"/>
              <a:t> Semester: „Kommunikationstraining/Unternehmensplanspiel“ zur Vermittlung weitergehender Methoden- und Sozialkompetenz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B454C-C8BB-450C-A446-EA3D813FE484}" type="slidenum">
              <a:rPr lang="de-DE" smtClean="0"/>
              <a:t>9</a:t>
            </a:fld>
            <a:endParaRPr lang="de-DE"/>
          </a:p>
        </p:txBody>
      </p:sp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D3E4533F-6B23-CA4B-A1FA-D66A70B21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36799" y="6205104"/>
            <a:ext cx="3643203" cy="224160"/>
          </a:xfrm>
        </p:spPr>
        <p:txBody>
          <a:bodyPr/>
          <a:lstStyle/>
          <a:p>
            <a:r>
              <a:rPr lang="de-DE" dirty="0"/>
              <a:t>Prof. Dr. Florian Gerstenberg</a:t>
            </a:r>
          </a:p>
        </p:txBody>
      </p:sp>
    </p:spTree>
    <p:extLst>
      <p:ext uri="{BB962C8B-B14F-4D97-AF65-F5344CB8AC3E}">
        <p14:creationId xmlns:p14="http://schemas.microsoft.com/office/powerpoint/2010/main" val="125782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TWK_cyan">
  <a:themeElements>
    <a:clrScheme name="HTWK_Test">
      <a:dk1>
        <a:sysClr val="windowText" lastClr="000000"/>
      </a:dk1>
      <a:lt1>
        <a:sysClr val="window" lastClr="FFFFFF"/>
      </a:lt1>
      <a:dk2>
        <a:srgbClr val="022541"/>
      </a:dk2>
      <a:lt2>
        <a:srgbClr val="BEC3C6"/>
      </a:lt2>
      <a:accent1>
        <a:srgbClr val="FFED00"/>
      </a:accent1>
      <a:accent2>
        <a:srgbClr val="E5007D"/>
      </a:accent2>
      <a:accent3>
        <a:srgbClr val="00964E"/>
      </a:accent3>
      <a:accent4>
        <a:srgbClr val="E53009"/>
      </a:accent4>
      <a:accent5>
        <a:srgbClr val="009EE3"/>
      </a:accent5>
      <a:accent6>
        <a:srgbClr val="004699"/>
      </a:accent6>
      <a:hlink>
        <a:srgbClr val="022541"/>
      </a:hlink>
      <a:folHlink>
        <a:srgbClr val="2E3639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TWK_Praesentation_WW" id="{9281D548-4899-7149-94AD-1ECEFF9F269D}" vid="{C0F9843F-BB79-F54F-A3D5-16658503B780}"/>
    </a:ext>
  </a:extLst>
</a:theme>
</file>

<file path=ppt/theme/theme2.xml><?xml version="1.0" encoding="utf-8"?>
<a:theme xmlns:a="http://schemas.openxmlformats.org/drawingml/2006/main" name="HTWK Grün">
  <a:themeElements>
    <a:clrScheme name="HTWK_Test">
      <a:dk1>
        <a:sysClr val="windowText" lastClr="000000"/>
      </a:dk1>
      <a:lt1>
        <a:sysClr val="window" lastClr="FFFFFF"/>
      </a:lt1>
      <a:dk2>
        <a:srgbClr val="022541"/>
      </a:dk2>
      <a:lt2>
        <a:srgbClr val="BEC3C6"/>
      </a:lt2>
      <a:accent1>
        <a:srgbClr val="FFED00"/>
      </a:accent1>
      <a:accent2>
        <a:srgbClr val="E5007D"/>
      </a:accent2>
      <a:accent3>
        <a:srgbClr val="00964E"/>
      </a:accent3>
      <a:accent4>
        <a:srgbClr val="E53009"/>
      </a:accent4>
      <a:accent5>
        <a:srgbClr val="009EE3"/>
      </a:accent5>
      <a:accent6>
        <a:srgbClr val="004699"/>
      </a:accent6>
      <a:hlink>
        <a:srgbClr val="022541"/>
      </a:hlink>
      <a:folHlink>
        <a:srgbClr val="2E3639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TWK_Praesentation_WW" id="{9281D548-4899-7149-94AD-1ECEFF9F269D}" vid="{F5B6FD5B-5CD1-D646-A790-2FD2026ABD78}"/>
    </a:ext>
  </a:extLst>
</a:theme>
</file>

<file path=ppt/theme/theme3.xml><?xml version="1.0" encoding="utf-8"?>
<a:theme xmlns:a="http://schemas.openxmlformats.org/drawingml/2006/main" name="HTWK Rot">
  <a:themeElements>
    <a:clrScheme name="HTWK_Test">
      <a:dk1>
        <a:sysClr val="windowText" lastClr="000000"/>
      </a:dk1>
      <a:lt1>
        <a:sysClr val="window" lastClr="FFFFFF"/>
      </a:lt1>
      <a:dk2>
        <a:srgbClr val="022541"/>
      </a:dk2>
      <a:lt2>
        <a:srgbClr val="BEC3C6"/>
      </a:lt2>
      <a:accent1>
        <a:srgbClr val="FFED00"/>
      </a:accent1>
      <a:accent2>
        <a:srgbClr val="E5007D"/>
      </a:accent2>
      <a:accent3>
        <a:srgbClr val="00964E"/>
      </a:accent3>
      <a:accent4>
        <a:srgbClr val="E53009"/>
      </a:accent4>
      <a:accent5>
        <a:srgbClr val="009EE3"/>
      </a:accent5>
      <a:accent6>
        <a:srgbClr val="004699"/>
      </a:accent6>
      <a:hlink>
        <a:srgbClr val="022541"/>
      </a:hlink>
      <a:folHlink>
        <a:srgbClr val="2E3639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TWK_Praesentation_WW" id="{9281D548-4899-7149-94AD-1ECEFF9F269D}" vid="{89AB9A9A-7253-5A43-BD63-69FF59BA53EF}"/>
    </a:ext>
  </a:extLst>
</a:theme>
</file>

<file path=ppt/theme/theme4.xml><?xml version="1.0" encoding="utf-8"?>
<a:theme xmlns:a="http://schemas.openxmlformats.org/drawingml/2006/main" name="HTWK Cyan">
  <a:themeElements>
    <a:clrScheme name="HTWK_Test">
      <a:dk1>
        <a:sysClr val="windowText" lastClr="000000"/>
      </a:dk1>
      <a:lt1>
        <a:sysClr val="window" lastClr="FFFFFF"/>
      </a:lt1>
      <a:dk2>
        <a:srgbClr val="022541"/>
      </a:dk2>
      <a:lt2>
        <a:srgbClr val="BEC3C6"/>
      </a:lt2>
      <a:accent1>
        <a:srgbClr val="FFED00"/>
      </a:accent1>
      <a:accent2>
        <a:srgbClr val="E5007D"/>
      </a:accent2>
      <a:accent3>
        <a:srgbClr val="00964E"/>
      </a:accent3>
      <a:accent4>
        <a:srgbClr val="E53009"/>
      </a:accent4>
      <a:accent5>
        <a:srgbClr val="009EE3"/>
      </a:accent5>
      <a:accent6>
        <a:srgbClr val="004699"/>
      </a:accent6>
      <a:hlink>
        <a:srgbClr val="022541"/>
      </a:hlink>
      <a:folHlink>
        <a:srgbClr val="2E3639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TWK_Praesentation_WW" id="{9281D548-4899-7149-94AD-1ECEFF9F269D}" vid="{A2825BC0-7777-8F42-9E54-2DB5C1D5B754}"/>
    </a:ext>
  </a:extLst>
</a:theme>
</file>

<file path=ppt/theme/theme5.xml><?xml version="1.0" encoding="utf-8"?>
<a:theme xmlns:a="http://schemas.openxmlformats.org/drawingml/2006/main" name="HTWK Blau">
  <a:themeElements>
    <a:clrScheme name="HTWK_Test">
      <a:dk1>
        <a:sysClr val="windowText" lastClr="000000"/>
      </a:dk1>
      <a:lt1>
        <a:sysClr val="window" lastClr="FFFFFF"/>
      </a:lt1>
      <a:dk2>
        <a:srgbClr val="022541"/>
      </a:dk2>
      <a:lt2>
        <a:srgbClr val="BEC3C6"/>
      </a:lt2>
      <a:accent1>
        <a:srgbClr val="FFED00"/>
      </a:accent1>
      <a:accent2>
        <a:srgbClr val="E5007D"/>
      </a:accent2>
      <a:accent3>
        <a:srgbClr val="00964E"/>
      </a:accent3>
      <a:accent4>
        <a:srgbClr val="E53009"/>
      </a:accent4>
      <a:accent5>
        <a:srgbClr val="009EE3"/>
      </a:accent5>
      <a:accent6>
        <a:srgbClr val="004699"/>
      </a:accent6>
      <a:hlink>
        <a:srgbClr val="022541"/>
      </a:hlink>
      <a:folHlink>
        <a:srgbClr val="2E3639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TWK_Praesentation_WW" id="{9281D548-4899-7149-94AD-1ECEFF9F269D}" vid="{1A96AE0C-BD9C-EB47-AF88-867FBD1EDE36}"/>
    </a:ext>
  </a:extLst>
</a:theme>
</file>

<file path=ppt/theme/theme6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HTWK_cyan</Template>
  <TotalTime>0</TotalTime>
  <Words>892</Words>
  <Application>Microsoft Office PowerPoint</Application>
  <PresentationFormat>Bildschirmpräsentation (4:3)</PresentationFormat>
  <Paragraphs>188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5</vt:i4>
      </vt:variant>
      <vt:variant>
        <vt:lpstr>Folientitel</vt:lpstr>
      </vt:variant>
      <vt:variant>
        <vt:i4>15</vt:i4>
      </vt:variant>
    </vt:vector>
  </HeadingPairs>
  <TitlesOfParts>
    <vt:vector size="27" baseType="lpstr">
      <vt:lpstr>Arial</vt:lpstr>
      <vt:lpstr>Calibri</vt:lpstr>
      <vt:lpstr>Source Sans Pro</vt:lpstr>
      <vt:lpstr>Source Sans Pro SemiBold</vt:lpstr>
      <vt:lpstr>Symbol</vt:lpstr>
      <vt:lpstr>Times New Roman</vt:lpstr>
      <vt:lpstr>Work Sans</vt:lpstr>
      <vt:lpstr>HTWK_cyan</vt:lpstr>
      <vt:lpstr>HTWK Grün</vt:lpstr>
      <vt:lpstr>HTWK Rot</vt:lpstr>
      <vt:lpstr>HTWK Cyan</vt:lpstr>
      <vt:lpstr>HTWK Blau</vt:lpstr>
      <vt:lpstr>PowerPoint-Präsentation</vt:lpstr>
      <vt:lpstr>Struktur der Fakultät WW</vt:lpstr>
      <vt:lpstr>Studienangebot der Fakultät WW</vt:lpstr>
      <vt:lpstr>Bachelorstudiengang Betriebswirtschaft</vt:lpstr>
      <vt:lpstr>Zielsetzung des Studiengangs (1)</vt:lpstr>
      <vt:lpstr>Zielsetzung des Studiengangs (2)</vt:lpstr>
      <vt:lpstr>Studieninhalte</vt:lpstr>
      <vt:lpstr>Ablauf</vt:lpstr>
      <vt:lpstr>Praxisphase im Studiengang BWB</vt:lpstr>
      <vt:lpstr>Wahlpflichtmodule BWB – im 5. und 6. Semester</vt:lpstr>
      <vt:lpstr>Vorkurse in Mathematik – für BWB und IMB</vt:lpstr>
      <vt:lpstr>Bewerbung/Zulassung </vt:lpstr>
      <vt:lpstr>Bewerbung/Zulassung </vt:lpstr>
      <vt:lpstr>Informationen im Internet</vt:lpstr>
      <vt:lpstr>Ansprechpartner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Hochschulinformationstag  11. Mai 2019</dc:title>
  <dc:creator>brandt</dc:creator>
  <cp:lastModifiedBy>sturm</cp:lastModifiedBy>
  <cp:revision>38</cp:revision>
  <dcterms:created xsi:type="dcterms:W3CDTF">2019-04-15T08:58:01Z</dcterms:created>
  <dcterms:modified xsi:type="dcterms:W3CDTF">2022-01-13T07:21:03Z</dcterms:modified>
</cp:coreProperties>
</file>